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87" r:id="rId3"/>
    <p:sldId id="286" r:id="rId4"/>
    <p:sldId id="279" r:id="rId5"/>
    <p:sldId id="285" r:id="rId6"/>
    <p:sldId id="280" r:id="rId7"/>
    <p:sldId id="281" r:id="rId8"/>
    <p:sldId id="282" r:id="rId9"/>
    <p:sldId id="284" r:id="rId10"/>
    <p:sldId id="283" r:id="rId11"/>
    <p:sldId id="265" r:id="rId12"/>
    <p:sldId id="275" r:id="rId13"/>
    <p:sldId id="276" r:id="rId14"/>
    <p:sldId id="277" r:id="rId15"/>
    <p:sldId id="278" r:id="rId16"/>
    <p:sldId id="266" r:id="rId17"/>
    <p:sldId id="273" r:id="rId18"/>
    <p:sldId id="272" r:id="rId19"/>
    <p:sldId id="288" r:id="rId20"/>
    <p:sldId id="289" r:id="rId21"/>
    <p:sldId id="29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5" d="100"/>
          <a:sy n="115" d="100"/>
        </p:scale>
        <p:origin x="15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dirty="0"/>
              <a:t>存储器山 </a:t>
            </a:r>
            <a:r>
              <a:rPr lang="en-US" dirty="0"/>
              <a:t>i5-4200H</a:t>
            </a:r>
            <a:endParaRPr lang="zh-CN" dirty="0"/>
          </a:p>
        </c:rich>
      </c:tx>
      <c:layout/>
      <c:overlay val="0"/>
      <c:spPr>
        <a:noFill/>
        <a:ln>
          <a:noFill/>
        </a:ln>
        <a:effectLst/>
      </c:sp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Sheet1!$A$2</c:f>
              <c:strCache>
                <c:ptCount val="1"/>
                <c:pt idx="0">
                  <c:v>128m</c:v>
                </c:pt>
              </c:strCache>
            </c:strRef>
          </c:tx>
          <c:spPr>
            <a:solidFill>
              <a:schemeClr val="accent1"/>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Sheet1!$B$2:$Q$2</c:f>
              <c:numCache>
                <c:formatCode>General</c:formatCode>
                <c:ptCount val="16"/>
                <c:pt idx="0">
                  <c:v>3428</c:v>
                </c:pt>
                <c:pt idx="1">
                  <c:v>3225</c:v>
                </c:pt>
                <c:pt idx="2">
                  <c:v>2577</c:v>
                </c:pt>
                <c:pt idx="3">
                  <c:v>2162</c:v>
                </c:pt>
                <c:pt idx="4">
                  <c:v>1778</c:v>
                </c:pt>
                <c:pt idx="5">
                  <c:v>1463</c:v>
                </c:pt>
                <c:pt idx="6">
                  <c:v>1247</c:v>
                </c:pt>
                <c:pt idx="7">
                  <c:v>1059</c:v>
                </c:pt>
                <c:pt idx="8">
                  <c:v>950</c:v>
                </c:pt>
                <c:pt idx="9">
                  <c:v>872</c:v>
                </c:pt>
                <c:pt idx="10">
                  <c:v>777</c:v>
                </c:pt>
                <c:pt idx="11">
                  <c:v>726</c:v>
                </c:pt>
                <c:pt idx="12">
                  <c:v>695</c:v>
                </c:pt>
                <c:pt idx="13">
                  <c:v>664</c:v>
                </c:pt>
                <c:pt idx="14">
                  <c:v>641</c:v>
                </c:pt>
                <c:pt idx="15">
                  <c:v>622</c:v>
                </c:pt>
              </c:numCache>
            </c:numRef>
          </c:val>
          <c:extLst>
            <c:ext xmlns:c16="http://schemas.microsoft.com/office/drawing/2014/chart" uri="{C3380CC4-5D6E-409C-BE32-E72D297353CC}">
              <c16:uniqueId val="{00000000-8873-4196-BDB1-1CFC022E4634}"/>
            </c:ext>
          </c:extLst>
        </c:ser>
        <c:ser>
          <c:idx val="1"/>
          <c:order val="1"/>
          <c:tx>
            <c:strRef>
              <c:f>Sheet1!$A$3</c:f>
              <c:strCache>
                <c:ptCount val="1"/>
                <c:pt idx="0">
                  <c:v>64m</c:v>
                </c:pt>
              </c:strCache>
            </c:strRef>
          </c:tx>
          <c:spPr>
            <a:solidFill>
              <a:schemeClr val="accent2"/>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Sheet1!$B$3:$Q$3</c:f>
              <c:numCache>
                <c:formatCode>General</c:formatCode>
                <c:ptCount val="16"/>
                <c:pt idx="0">
                  <c:v>3512</c:v>
                </c:pt>
                <c:pt idx="1">
                  <c:v>3262</c:v>
                </c:pt>
                <c:pt idx="2">
                  <c:v>2609</c:v>
                </c:pt>
                <c:pt idx="3">
                  <c:v>2238</c:v>
                </c:pt>
                <c:pt idx="4">
                  <c:v>1747</c:v>
                </c:pt>
                <c:pt idx="5">
                  <c:v>1477</c:v>
                </c:pt>
                <c:pt idx="6">
                  <c:v>1278</c:v>
                </c:pt>
                <c:pt idx="7">
                  <c:v>1056</c:v>
                </c:pt>
                <c:pt idx="8">
                  <c:v>974</c:v>
                </c:pt>
                <c:pt idx="9">
                  <c:v>858</c:v>
                </c:pt>
                <c:pt idx="10">
                  <c:v>826</c:v>
                </c:pt>
                <c:pt idx="11">
                  <c:v>759</c:v>
                </c:pt>
                <c:pt idx="12">
                  <c:v>704</c:v>
                </c:pt>
                <c:pt idx="13">
                  <c:v>673</c:v>
                </c:pt>
                <c:pt idx="14">
                  <c:v>666</c:v>
                </c:pt>
                <c:pt idx="15">
                  <c:v>633</c:v>
                </c:pt>
              </c:numCache>
            </c:numRef>
          </c:val>
          <c:extLst>
            <c:ext xmlns:c16="http://schemas.microsoft.com/office/drawing/2014/chart" uri="{C3380CC4-5D6E-409C-BE32-E72D297353CC}">
              <c16:uniqueId val="{00000001-8873-4196-BDB1-1CFC022E4634}"/>
            </c:ext>
          </c:extLst>
        </c:ser>
        <c:ser>
          <c:idx val="2"/>
          <c:order val="2"/>
          <c:tx>
            <c:strRef>
              <c:f>Sheet1!$A$4</c:f>
              <c:strCache>
                <c:ptCount val="1"/>
                <c:pt idx="0">
                  <c:v>32m</c:v>
                </c:pt>
              </c:strCache>
            </c:strRef>
          </c:tx>
          <c:spPr>
            <a:solidFill>
              <a:schemeClr val="accent3"/>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Sheet1!$B$4:$Q$4</c:f>
              <c:numCache>
                <c:formatCode>General</c:formatCode>
                <c:ptCount val="16"/>
                <c:pt idx="0">
                  <c:v>3485</c:v>
                </c:pt>
                <c:pt idx="1">
                  <c:v>3269</c:v>
                </c:pt>
                <c:pt idx="2">
                  <c:v>2658</c:v>
                </c:pt>
                <c:pt idx="3">
                  <c:v>2220</c:v>
                </c:pt>
                <c:pt idx="4">
                  <c:v>1832</c:v>
                </c:pt>
                <c:pt idx="5">
                  <c:v>1506</c:v>
                </c:pt>
                <c:pt idx="6">
                  <c:v>1283</c:v>
                </c:pt>
                <c:pt idx="7">
                  <c:v>1119</c:v>
                </c:pt>
                <c:pt idx="8">
                  <c:v>976</c:v>
                </c:pt>
                <c:pt idx="9">
                  <c:v>905</c:v>
                </c:pt>
                <c:pt idx="10">
                  <c:v>817</c:v>
                </c:pt>
                <c:pt idx="11">
                  <c:v>769</c:v>
                </c:pt>
                <c:pt idx="12">
                  <c:v>726</c:v>
                </c:pt>
                <c:pt idx="13">
                  <c:v>693</c:v>
                </c:pt>
                <c:pt idx="14">
                  <c:v>672</c:v>
                </c:pt>
                <c:pt idx="15">
                  <c:v>648</c:v>
                </c:pt>
              </c:numCache>
            </c:numRef>
          </c:val>
          <c:extLst>
            <c:ext xmlns:c16="http://schemas.microsoft.com/office/drawing/2014/chart" uri="{C3380CC4-5D6E-409C-BE32-E72D297353CC}">
              <c16:uniqueId val="{00000002-8873-4196-BDB1-1CFC022E4634}"/>
            </c:ext>
          </c:extLst>
        </c:ser>
        <c:ser>
          <c:idx val="3"/>
          <c:order val="3"/>
          <c:tx>
            <c:strRef>
              <c:f>Sheet1!$A$5</c:f>
              <c:strCache>
                <c:ptCount val="1"/>
                <c:pt idx="0">
                  <c:v>16m</c:v>
                </c:pt>
              </c:strCache>
            </c:strRef>
          </c:tx>
          <c:spPr>
            <a:solidFill>
              <a:schemeClr val="accent4"/>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Sheet1!$B$5:$Q$5</c:f>
              <c:numCache>
                <c:formatCode>General</c:formatCode>
                <c:ptCount val="16"/>
                <c:pt idx="0">
                  <c:v>3517</c:v>
                </c:pt>
                <c:pt idx="1">
                  <c:v>3369</c:v>
                </c:pt>
                <c:pt idx="2">
                  <c:v>2745</c:v>
                </c:pt>
                <c:pt idx="3">
                  <c:v>2327</c:v>
                </c:pt>
                <c:pt idx="4">
                  <c:v>1945</c:v>
                </c:pt>
                <c:pt idx="5">
                  <c:v>1605</c:v>
                </c:pt>
                <c:pt idx="6">
                  <c:v>1346</c:v>
                </c:pt>
                <c:pt idx="7">
                  <c:v>1160</c:v>
                </c:pt>
                <c:pt idx="8">
                  <c:v>1028</c:v>
                </c:pt>
                <c:pt idx="9">
                  <c:v>930</c:v>
                </c:pt>
                <c:pt idx="10">
                  <c:v>859</c:v>
                </c:pt>
                <c:pt idx="11">
                  <c:v>808</c:v>
                </c:pt>
                <c:pt idx="12">
                  <c:v>760</c:v>
                </c:pt>
                <c:pt idx="13">
                  <c:v>730</c:v>
                </c:pt>
                <c:pt idx="14">
                  <c:v>705</c:v>
                </c:pt>
                <c:pt idx="15">
                  <c:v>688</c:v>
                </c:pt>
              </c:numCache>
            </c:numRef>
          </c:val>
          <c:extLst>
            <c:ext xmlns:c16="http://schemas.microsoft.com/office/drawing/2014/chart" uri="{C3380CC4-5D6E-409C-BE32-E72D297353CC}">
              <c16:uniqueId val="{00000003-8873-4196-BDB1-1CFC022E4634}"/>
            </c:ext>
          </c:extLst>
        </c:ser>
        <c:ser>
          <c:idx val="4"/>
          <c:order val="4"/>
          <c:tx>
            <c:strRef>
              <c:f>Sheet1!$A$6</c:f>
              <c:strCache>
                <c:ptCount val="1"/>
                <c:pt idx="0">
                  <c:v>8m</c:v>
                </c:pt>
              </c:strCache>
            </c:strRef>
          </c:tx>
          <c:spPr>
            <a:solidFill>
              <a:schemeClr val="accent5"/>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Sheet1!$B$6:$Q$6</c:f>
              <c:numCache>
                <c:formatCode>General</c:formatCode>
                <c:ptCount val="16"/>
                <c:pt idx="0">
                  <c:v>3540</c:v>
                </c:pt>
                <c:pt idx="1">
                  <c:v>3290</c:v>
                </c:pt>
                <c:pt idx="2">
                  <c:v>2738</c:v>
                </c:pt>
                <c:pt idx="3">
                  <c:v>2393</c:v>
                </c:pt>
                <c:pt idx="4">
                  <c:v>2004</c:v>
                </c:pt>
                <c:pt idx="5">
                  <c:v>1633</c:v>
                </c:pt>
                <c:pt idx="6">
                  <c:v>1397</c:v>
                </c:pt>
                <c:pt idx="7">
                  <c:v>1211</c:v>
                </c:pt>
                <c:pt idx="8">
                  <c:v>1052</c:v>
                </c:pt>
                <c:pt idx="9">
                  <c:v>977</c:v>
                </c:pt>
                <c:pt idx="10">
                  <c:v>905</c:v>
                </c:pt>
                <c:pt idx="11">
                  <c:v>852</c:v>
                </c:pt>
                <c:pt idx="12">
                  <c:v>804</c:v>
                </c:pt>
                <c:pt idx="13">
                  <c:v>795</c:v>
                </c:pt>
                <c:pt idx="14">
                  <c:v>807</c:v>
                </c:pt>
                <c:pt idx="15">
                  <c:v>829</c:v>
                </c:pt>
              </c:numCache>
            </c:numRef>
          </c:val>
          <c:extLst>
            <c:ext xmlns:c16="http://schemas.microsoft.com/office/drawing/2014/chart" uri="{C3380CC4-5D6E-409C-BE32-E72D297353CC}">
              <c16:uniqueId val="{00000004-8873-4196-BDB1-1CFC022E4634}"/>
            </c:ext>
          </c:extLst>
        </c:ser>
        <c:ser>
          <c:idx val="5"/>
          <c:order val="5"/>
          <c:tx>
            <c:strRef>
              <c:f>Sheet1!$A$7</c:f>
              <c:strCache>
                <c:ptCount val="1"/>
                <c:pt idx="0">
                  <c:v>4m</c:v>
                </c:pt>
              </c:strCache>
            </c:strRef>
          </c:tx>
          <c:spPr>
            <a:solidFill>
              <a:schemeClr val="accent6"/>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Sheet1!$B$7:$Q$7</c:f>
              <c:numCache>
                <c:formatCode>General</c:formatCode>
                <c:ptCount val="16"/>
                <c:pt idx="0">
                  <c:v>3512</c:v>
                </c:pt>
                <c:pt idx="1">
                  <c:v>3270</c:v>
                </c:pt>
                <c:pt idx="2">
                  <c:v>2860</c:v>
                </c:pt>
                <c:pt idx="3">
                  <c:v>2589</c:v>
                </c:pt>
                <c:pt idx="4">
                  <c:v>2305</c:v>
                </c:pt>
                <c:pt idx="5">
                  <c:v>2005</c:v>
                </c:pt>
                <c:pt idx="6">
                  <c:v>1751</c:v>
                </c:pt>
                <c:pt idx="7">
                  <c:v>1585</c:v>
                </c:pt>
                <c:pt idx="8">
                  <c:v>1431</c:v>
                </c:pt>
                <c:pt idx="9">
                  <c:v>1356</c:v>
                </c:pt>
                <c:pt idx="10">
                  <c:v>1309</c:v>
                </c:pt>
                <c:pt idx="11">
                  <c:v>1232</c:v>
                </c:pt>
                <c:pt idx="12">
                  <c:v>1204</c:v>
                </c:pt>
                <c:pt idx="13">
                  <c:v>1214</c:v>
                </c:pt>
                <c:pt idx="14">
                  <c:v>1234</c:v>
                </c:pt>
                <c:pt idx="15">
                  <c:v>1195</c:v>
                </c:pt>
              </c:numCache>
            </c:numRef>
          </c:val>
          <c:extLst>
            <c:ext xmlns:c16="http://schemas.microsoft.com/office/drawing/2014/chart" uri="{C3380CC4-5D6E-409C-BE32-E72D297353CC}">
              <c16:uniqueId val="{00000005-8873-4196-BDB1-1CFC022E4634}"/>
            </c:ext>
          </c:extLst>
        </c:ser>
        <c:ser>
          <c:idx val="6"/>
          <c:order val="6"/>
          <c:tx>
            <c:strRef>
              <c:f>Sheet1!$A$8</c:f>
              <c:strCache>
                <c:ptCount val="1"/>
                <c:pt idx="0">
                  <c:v>2m</c:v>
                </c:pt>
              </c:strCache>
            </c:strRef>
          </c:tx>
          <c:spPr>
            <a:solidFill>
              <a:schemeClr val="accent1">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Sheet1!$B$8:$Q$8</c:f>
              <c:numCache>
                <c:formatCode>General</c:formatCode>
                <c:ptCount val="16"/>
                <c:pt idx="0">
                  <c:v>3646</c:v>
                </c:pt>
                <c:pt idx="1">
                  <c:v>3502</c:v>
                </c:pt>
                <c:pt idx="2">
                  <c:v>3111</c:v>
                </c:pt>
                <c:pt idx="3">
                  <c:v>2933</c:v>
                </c:pt>
                <c:pt idx="4">
                  <c:v>2768</c:v>
                </c:pt>
                <c:pt idx="5">
                  <c:v>2579</c:v>
                </c:pt>
                <c:pt idx="6">
                  <c:v>2337</c:v>
                </c:pt>
                <c:pt idx="7">
                  <c:v>2192</c:v>
                </c:pt>
                <c:pt idx="8">
                  <c:v>2033</c:v>
                </c:pt>
                <c:pt idx="9">
                  <c:v>1897</c:v>
                </c:pt>
                <c:pt idx="10">
                  <c:v>1840</c:v>
                </c:pt>
                <c:pt idx="11">
                  <c:v>1807</c:v>
                </c:pt>
                <c:pt idx="12">
                  <c:v>1809</c:v>
                </c:pt>
                <c:pt idx="13">
                  <c:v>1864</c:v>
                </c:pt>
                <c:pt idx="14">
                  <c:v>2065</c:v>
                </c:pt>
                <c:pt idx="15">
                  <c:v>2104</c:v>
                </c:pt>
              </c:numCache>
            </c:numRef>
          </c:val>
          <c:extLst>
            <c:ext xmlns:c16="http://schemas.microsoft.com/office/drawing/2014/chart" uri="{C3380CC4-5D6E-409C-BE32-E72D297353CC}">
              <c16:uniqueId val="{00000006-8873-4196-BDB1-1CFC022E4634}"/>
            </c:ext>
          </c:extLst>
        </c:ser>
        <c:ser>
          <c:idx val="7"/>
          <c:order val="7"/>
          <c:tx>
            <c:strRef>
              <c:f>Sheet1!$A$9</c:f>
              <c:strCache>
                <c:ptCount val="1"/>
                <c:pt idx="0">
                  <c:v>1024k</c:v>
                </c:pt>
              </c:strCache>
            </c:strRef>
          </c:tx>
          <c:spPr>
            <a:solidFill>
              <a:schemeClr val="accent2">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Sheet1!$B$9:$Q$9</c:f>
              <c:numCache>
                <c:formatCode>General</c:formatCode>
                <c:ptCount val="16"/>
                <c:pt idx="0">
                  <c:v>3490</c:v>
                </c:pt>
                <c:pt idx="1">
                  <c:v>3324</c:v>
                </c:pt>
                <c:pt idx="2">
                  <c:v>3297</c:v>
                </c:pt>
                <c:pt idx="3">
                  <c:v>3237</c:v>
                </c:pt>
                <c:pt idx="4">
                  <c:v>3123</c:v>
                </c:pt>
                <c:pt idx="5">
                  <c:v>3011</c:v>
                </c:pt>
                <c:pt idx="6">
                  <c:v>2817</c:v>
                </c:pt>
                <c:pt idx="7">
                  <c:v>2650</c:v>
                </c:pt>
                <c:pt idx="8">
                  <c:v>2467</c:v>
                </c:pt>
                <c:pt idx="9">
                  <c:v>2361</c:v>
                </c:pt>
                <c:pt idx="10">
                  <c:v>2372</c:v>
                </c:pt>
                <c:pt idx="11">
                  <c:v>2333</c:v>
                </c:pt>
                <c:pt idx="12">
                  <c:v>2307</c:v>
                </c:pt>
                <c:pt idx="13">
                  <c:v>2300</c:v>
                </c:pt>
                <c:pt idx="14">
                  <c:v>2277</c:v>
                </c:pt>
                <c:pt idx="15">
                  <c:v>2257</c:v>
                </c:pt>
              </c:numCache>
            </c:numRef>
          </c:val>
          <c:extLst>
            <c:ext xmlns:c16="http://schemas.microsoft.com/office/drawing/2014/chart" uri="{C3380CC4-5D6E-409C-BE32-E72D297353CC}">
              <c16:uniqueId val="{00000007-8873-4196-BDB1-1CFC022E4634}"/>
            </c:ext>
          </c:extLst>
        </c:ser>
        <c:ser>
          <c:idx val="8"/>
          <c:order val="8"/>
          <c:tx>
            <c:strRef>
              <c:f>Sheet1!$A$10</c:f>
              <c:strCache>
                <c:ptCount val="1"/>
                <c:pt idx="0">
                  <c:v>512k</c:v>
                </c:pt>
              </c:strCache>
            </c:strRef>
          </c:tx>
          <c:spPr>
            <a:solidFill>
              <a:schemeClr val="accent3">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Sheet1!$B$10:$Q$10</c:f>
              <c:numCache>
                <c:formatCode>General</c:formatCode>
                <c:ptCount val="16"/>
                <c:pt idx="0">
                  <c:v>3667</c:v>
                </c:pt>
                <c:pt idx="1">
                  <c:v>3617</c:v>
                </c:pt>
                <c:pt idx="2">
                  <c:v>3295</c:v>
                </c:pt>
                <c:pt idx="3">
                  <c:v>3233</c:v>
                </c:pt>
                <c:pt idx="4">
                  <c:v>3122</c:v>
                </c:pt>
                <c:pt idx="5">
                  <c:v>3013</c:v>
                </c:pt>
                <c:pt idx="6">
                  <c:v>2807</c:v>
                </c:pt>
                <c:pt idx="7">
                  <c:v>2651</c:v>
                </c:pt>
                <c:pt idx="8">
                  <c:v>2468</c:v>
                </c:pt>
                <c:pt idx="9">
                  <c:v>2369</c:v>
                </c:pt>
                <c:pt idx="10">
                  <c:v>2378</c:v>
                </c:pt>
                <c:pt idx="11">
                  <c:v>2334</c:v>
                </c:pt>
                <c:pt idx="12">
                  <c:v>2309</c:v>
                </c:pt>
                <c:pt idx="13">
                  <c:v>2302</c:v>
                </c:pt>
                <c:pt idx="14">
                  <c:v>2277</c:v>
                </c:pt>
                <c:pt idx="15">
                  <c:v>2256</c:v>
                </c:pt>
              </c:numCache>
            </c:numRef>
          </c:val>
          <c:extLst>
            <c:ext xmlns:c16="http://schemas.microsoft.com/office/drawing/2014/chart" uri="{C3380CC4-5D6E-409C-BE32-E72D297353CC}">
              <c16:uniqueId val="{00000008-8873-4196-BDB1-1CFC022E4634}"/>
            </c:ext>
          </c:extLst>
        </c:ser>
        <c:ser>
          <c:idx val="9"/>
          <c:order val="9"/>
          <c:tx>
            <c:strRef>
              <c:f>Sheet1!$A$11</c:f>
              <c:strCache>
                <c:ptCount val="1"/>
                <c:pt idx="0">
                  <c:v>256k</c:v>
                </c:pt>
              </c:strCache>
            </c:strRef>
          </c:tx>
          <c:spPr>
            <a:solidFill>
              <a:schemeClr val="accent4">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Sheet1!$B$11:$Q$11</c:f>
              <c:numCache>
                <c:formatCode>General</c:formatCode>
                <c:ptCount val="16"/>
                <c:pt idx="0">
                  <c:v>3495</c:v>
                </c:pt>
                <c:pt idx="1">
                  <c:v>3346</c:v>
                </c:pt>
                <c:pt idx="2">
                  <c:v>3159</c:v>
                </c:pt>
                <c:pt idx="3">
                  <c:v>3101</c:v>
                </c:pt>
                <c:pt idx="4">
                  <c:v>3008</c:v>
                </c:pt>
                <c:pt idx="5">
                  <c:v>2957</c:v>
                </c:pt>
                <c:pt idx="6">
                  <c:v>2867</c:v>
                </c:pt>
                <c:pt idx="7">
                  <c:v>2793</c:v>
                </c:pt>
                <c:pt idx="8">
                  <c:v>2739</c:v>
                </c:pt>
                <c:pt idx="9">
                  <c:v>2753</c:v>
                </c:pt>
                <c:pt idx="10">
                  <c:v>2702</c:v>
                </c:pt>
                <c:pt idx="11">
                  <c:v>2719</c:v>
                </c:pt>
                <c:pt idx="12">
                  <c:v>2715</c:v>
                </c:pt>
                <c:pt idx="13">
                  <c:v>2722</c:v>
                </c:pt>
                <c:pt idx="14">
                  <c:v>2734</c:v>
                </c:pt>
                <c:pt idx="15">
                  <c:v>2787</c:v>
                </c:pt>
              </c:numCache>
            </c:numRef>
          </c:val>
          <c:extLst>
            <c:ext xmlns:c16="http://schemas.microsoft.com/office/drawing/2014/chart" uri="{C3380CC4-5D6E-409C-BE32-E72D297353CC}">
              <c16:uniqueId val="{00000009-8873-4196-BDB1-1CFC022E4634}"/>
            </c:ext>
          </c:extLst>
        </c:ser>
        <c:ser>
          <c:idx val="10"/>
          <c:order val="10"/>
          <c:tx>
            <c:strRef>
              <c:f>Sheet1!$A$12</c:f>
              <c:strCache>
                <c:ptCount val="1"/>
                <c:pt idx="0">
                  <c:v>128k</c:v>
                </c:pt>
              </c:strCache>
            </c:strRef>
          </c:tx>
          <c:spPr>
            <a:solidFill>
              <a:schemeClr val="accent5">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Sheet1!$B$12:$Q$12</c:f>
              <c:numCache>
                <c:formatCode>General</c:formatCode>
                <c:ptCount val="16"/>
                <c:pt idx="0">
                  <c:v>3498</c:v>
                </c:pt>
                <c:pt idx="1">
                  <c:v>3354</c:v>
                </c:pt>
                <c:pt idx="2">
                  <c:v>3168</c:v>
                </c:pt>
                <c:pt idx="3">
                  <c:v>3163</c:v>
                </c:pt>
                <c:pt idx="4">
                  <c:v>3063</c:v>
                </c:pt>
                <c:pt idx="5">
                  <c:v>3109</c:v>
                </c:pt>
                <c:pt idx="6">
                  <c:v>3034</c:v>
                </c:pt>
                <c:pt idx="7">
                  <c:v>2974</c:v>
                </c:pt>
                <c:pt idx="8">
                  <c:v>2959</c:v>
                </c:pt>
                <c:pt idx="9">
                  <c:v>2950</c:v>
                </c:pt>
                <c:pt idx="10">
                  <c:v>2936</c:v>
                </c:pt>
                <c:pt idx="11">
                  <c:v>2945</c:v>
                </c:pt>
                <c:pt idx="12">
                  <c:v>2916</c:v>
                </c:pt>
                <c:pt idx="13">
                  <c:v>2890</c:v>
                </c:pt>
                <c:pt idx="14">
                  <c:v>2882</c:v>
                </c:pt>
                <c:pt idx="15">
                  <c:v>2889</c:v>
                </c:pt>
              </c:numCache>
            </c:numRef>
          </c:val>
          <c:extLst>
            <c:ext xmlns:c16="http://schemas.microsoft.com/office/drawing/2014/chart" uri="{C3380CC4-5D6E-409C-BE32-E72D297353CC}">
              <c16:uniqueId val="{0000000A-8873-4196-BDB1-1CFC022E4634}"/>
            </c:ext>
          </c:extLst>
        </c:ser>
        <c:ser>
          <c:idx val="11"/>
          <c:order val="11"/>
          <c:tx>
            <c:strRef>
              <c:f>Sheet1!$A$13</c:f>
              <c:strCache>
                <c:ptCount val="1"/>
                <c:pt idx="0">
                  <c:v>64k</c:v>
                </c:pt>
              </c:strCache>
            </c:strRef>
          </c:tx>
          <c:spPr>
            <a:solidFill>
              <a:schemeClr val="accent6">
                <a:lumMod val="6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Sheet1!$B$13:$Q$13</c:f>
              <c:numCache>
                <c:formatCode>General</c:formatCode>
                <c:ptCount val="16"/>
                <c:pt idx="0">
                  <c:v>3499</c:v>
                </c:pt>
                <c:pt idx="1">
                  <c:v>3353</c:v>
                </c:pt>
                <c:pt idx="2">
                  <c:v>3163</c:v>
                </c:pt>
                <c:pt idx="3">
                  <c:v>3107</c:v>
                </c:pt>
                <c:pt idx="4">
                  <c:v>3015</c:v>
                </c:pt>
                <c:pt idx="5">
                  <c:v>2992</c:v>
                </c:pt>
                <c:pt idx="6">
                  <c:v>2935</c:v>
                </c:pt>
                <c:pt idx="7">
                  <c:v>2898</c:v>
                </c:pt>
                <c:pt idx="8">
                  <c:v>2887</c:v>
                </c:pt>
                <c:pt idx="9">
                  <c:v>2868</c:v>
                </c:pt>
                <c:pt idx="10">
                  <c:v>2849</c:v>
                </c:pt>
                <c:pt idx="11">
                  <c:v>2849</c:v>
                </c:pt>
                <c:pt idx="12">
                  <c:v>2975</c:v>
                </c:pt>
                <c:pt idx="13">
                  <c:v>2942</c:v>
                </c:pt>
                <c:pt idx="14">
                  <c:v>2871</c:v>
                </c:pt>
                <c:pt idx="15">
                  <c:v>3009</c:v>
                </c:pt>
              </c:numCache>
            </c:numRef>
          </c:val>
          <c:extLst>
            <c:ext xmlns:c16="http://schemas.microsoft.com/office/drawing/2014/chart" uri="{C3380CC4-5D6E-409C-BE32-E72D297353CC}">
              <c16:uniqueId val="{0000000B-8873-4196-BDB1-1CFC022E4634}"/>
            </c:ext>
          </c:extLst>
        </c:ser>
        <c:ser>
          <c:idx val="12"/>
          <c:order val="12"/>
          <c:tx>
            <c:strRef>
              <c:f>Sheet1!$A$14</c:f>
              <c:strCache>
                <c:ptCount val="1"/>
                <c:pt idx="0">
                  <c:v>32k</c:v>
                </c:pt>
              </c:strCache>
            </c:strRef>
          </c:tx>
          <c:spPr>
            <a:solidFill>
              <a:schemeClr val="accent1">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Sheet1!$B$14:$Q$14</c:f>
              <c:numCache>
                <c:formatCode>General</c:formatCode>
                <c:ptCount val="16"/>
                <c:pt idx="0">
                  <c:v>3672</c:v>
                </c:pt>
                <c:pt idx="1">
                  <c:v>3643</c:v>
                </c:pt>
                <c:pt idx="2">
                  <c:v>3626</c:v>
                </c:pt>
                <c:pt idx="3">
                  <c:v>3590</c:v>
                </c:pt>
                <c:pt idx="4">
                  <c:v>3568</c:v>
                </c:pt>
                <c:pt idx="5">
                  <c:v>3555</c:v>
                </c:pt>
                <c:pt idx="6">
                  <c:v>3543</c:v>
                </c:pt>
                <c:pt idx="7">
                  <c:v>3521</c:v>
                </c:pt>
                <c:pt idx="8">
                  <c:v>3487</c:v>
                </c:pt>
                <c:pt idx="9">
                  <c:v>3544</c:v>
                </c:pt>
                <c:pt idx="10">
                  <c:v>3529</c:v>
                </c:pt>
                <c:pt idx="11">
                  <c:v>3496</c:v>
                </c:pt>
                <c:pt idx="12">
                  <c:v>3459</c:v>
                </c:pt>
                <c:pt idx="13">
                  <c:v>3472</c:v>
                </c:pt>
                <c:pt idx="14">
                  <c:v>3485</c:v>
                </c:pt>
                <c:pt idx="15">
                  <c:v>3430</c:v>
                </c:pt>
              </c:numCache>
            </c:numRef>
          </c:val>
          <c:extLst>
            <c:ext xmlns:c16="http://schemas.microsoft.com/office/drawing/2014/chart" uri="{C3380CC4-5D6E-409C-BE32-E72D297353CC}">
              <c16:uniqueId val="{0000000C-8873-4196-BDB1-1CFC022E4634}"/>
            </c:ext>
          </c:extLst>
        </c:ser>
        <c:ser>
          <c:idx val="13"/>
          <c:order val="13"/>
          <c:tx>
            <c:strRef>
              <c:f>Sheet1!$A$15</c:f>
              <c:strCache>
                <c:ptCount val="1"/>
                <c:pt idx="0">
                  <c:v>16k</c:v>
                </c:pt>
              </c:strCache>
            </c:strRef>
          </c:tx>
          <c:spPr>
            <a:solidFill>
              <a:schemeClr val="accent2">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Sheet1!$B$15:$Q$15</c:f>
              <c:numCache>
                <c:formatCode>General</c:formatCode>
                <c:ptCount val="16"/>
                <c:pt idx="0">
                  <c:v>3676</c:v>
                </c:pt>
                <c:pt idx="1">
                  <c:v>3635</c:v>
                </c:pt>
                <c:pt idx="2">
                  <c:v>3606</c:v>
                </c:pt>
                <c:pt idx="3">
                  <c:v>3549</c:v>
                </c:pt>
                <c:pt idx="4">
                  <c:v>3548</c:v>
                </c:pt>
                <c:pt idx="5">
                  <c:v>3608</c:v>
                </c:pt>
                <c:pt idx="6">
                  <c:v>3492</c:v>
                </c:pt>
                <c:pt idx="7">
                  <c:v>3451</c:v>
                </c:pt>
                <c:pt idx="8">
                  <c:v>3432</c:v>
                </c:pt>
                <c:pt idx="9">
                  <c:v>3335</c:v>
                </c:pt>
                <c:pt idx="10">
                  <c:v>3358</c:v>
                </c:pt>
                <c:pt idx="11">
                  <c:v>3326</c:v>
                </c:pt>
                <c:pt idx="12">
                  <c:v>3321</c:v>
                </c:pt>
                <c:pt idx="13">
                  <c:v>3300</c:v>
                </c:pt>
                <c:pt idx="14">
                  <c:v>3255</c:v>
                </c:pt>
                <c:pt idx="15">
                  <c:v>3271</c:v>
                </c:pt>
              </c:numCache>
            </c:numRef>
          </c:val>
          <c:extLst>
            <c:ext xmlns:c16="http://schemas.microsoft.com/office/drawing/2014/chart" uri="{C3380CC4-5D6E-409C-BE32-E72D297353CC}">
              <c16:uniqueId val="{0000000D-8873-4196-BDB1-1CFC022E4634}"/>
            </c:ext>
          </c:extLst>
        </c:ser>
        <c:ser>
          <c:idx val="14"/>
          <c:order val="14"/>
          <c:tx>
            <c:strRef>
              <c:f>Sheet1!$A$16</c:f>
              <c:strCache>
                <c:ptCount val="1"/>
                <c:pt idx="0">
                  <c:v>8k</c:v>
                </c:pt>
              </c:strCache>
            </c:strRef>
          </c:tx>
          <c:spPr>
            <a:solidFill>
              <a:schemeClr val="accent3">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Sheet1!$B$16:$Q$16</c:f>
              <c:numCache>
                <c:formatCode>General</c:formatCode>
                <c:ptCount val="16"/>
                <c:pt idx="0">
                  <c:v>3548</c:v>
                </c:pt>
                <c:pt idx="1">
                  <c:v>3486</c:v>
                </c:pt>
                <c:pt idx="2">
                  <c:v>3428</c:v>
                </c:pt>
                <c:pt idx="3">
                  <c:v>3398</c:v>
                </c:pt>
                <c:pt idx="4">
                  <c:v>3350</c:v>
                </c:pt>
                <c:pt idx="5">
                  <c:v>3253</c:v>
                </c:pt>
                <c:pt idx="6">
                  <c:v>3315</c:v>
                </c:pt>
                <c:pt idx="7">
                  <c:v>3232</c:v>
                </c:pt>
                <c:pt idx="8">
                  <c:v>3147</c:v>
                </c:pt>
                <c:pt idx="9">
                  <c:v>3401</c:v>
                </c:pt>
                <c:pt idx="10">
                  <c:v>3363</c:v>
                </c:pt>
                <c:pt idx="11">
                  <c:v>3014</c:v>
                </c:pt>
                <c:pt idx="12">
                  <c:v>3298</c:v>
                </c:pt>
                <c:pt idx="13">
                  <c:v>3294</c:v>
                </c:pt>
                <c:pt idx="14">
                  <c:v>3338</c:v>
                </c:pt>
                <c:pt idx="15">
                  <c:v>3249</c:v>
                </c:pt>
              </c:numCache>
            </c:numRef>
          </c:val>
          <c:extLst>
            <c:ext xmlns:c16="http://schemas.microsoft.com/office/drawing/2014/chart" uri="{C3380CC4-5D6E-409C-BE32-E72D297353CC}">
              <c16:uniqueId val="{0000000E-8873-4196-BDB1-1CFC022E4634}"/>
            </c:ext>
          </c:extLst>
        </c:ser>
        <c:ser>
          <c:idx val="15"/>
          <c:order val="15"/>
          <c:tx>
            <c:strRef>
              <c:f>Sheet1!$A$17</c:f>
              <c:strCache>
                <c:ptCount val="1"/>
                <c:pt idx="0">
                  <c:v>4k</c:v>
                </c:pt>
              </c:strCache>
            </c:strRef>
          </c:tx>
          <c:spPr>
            <a:solidFill>
              <a:schemeClr val="accent4">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Sheet1!$B$17:$Q$17</c:f>
              <c:numCache>
                <c:formatCode>General</c:formatCode>
                <c:ptCount val="16"/>
                <c:pt idx="0">
                  <c:v>3632</c:v>
                </c:pt>
                <c:pt idx="1">
                  <c:v>3495</c:v>
                </c:pt>
                <c:pt idx="2">
                  <c:v>3360</c:v>
                </c:pt>
                <c:pt idx="3">
                  <c:v>3262</c:v>
                </c:pt>
                <c:pt idx="4">
                  <c:v>3454</c:v>
                </c:pt>
                <c:pt idx="5">
                  <c:v>3385</c:v>
                </c:pt>
                <c:pt idx="6">
                  <c:v>3346</c:v>
                </c:pt>
                <c:pt idx="7">
                  <c:v>3360</c:v>
                </c:pt>
                <c:pt idx="8">
                  <c:v>3239</c:v>
                </c:pt>
                <c:pt idx="9">
                  <c:v>3229</c:v>
                </c:pt>
                <c:pt idx="10">
                  <c:v>3186</c:v>
                </c:pt>
                <c:pt idx="11">
                  <c:v>3229</c:v>
                </c:pt>
                <c:pt idx="12">
                  <c:v>3207</c:v>
                </c:pt>
                <c:pt idx="13">
                  <c:v>3035</c:v>
                </c:pt>
                <c:pt idx="14">
                  <c:v>2834</c:v>
                </c:pt>
                <c:pt idx="15">
                  <c:v>2837</c:v>
                </c:pt>
              </c:numCache>
            </c:numRef>
          </c:val>
          <c:extLst>
            <c:ext xmlns:c16="http://schemas.microsoft.com/office/drawing/2014/chart" uri="{C3380CC4-5D6E-409C-BE32-E72D297353CC}">
              <c16:uniqueId val="{0000000F-8873-4196-BDB1-1CFC022E4634}"/>
            </c:ext>
          </c:extLst>
        </c:ser>
        <c:ser>
          <c:idx val="16"/>
          <c:order val="16"/>
          <c:tx>
            <c:strRef>
              <c:f>Sheet1!$A$18</c:f>
              <c:strCache>
                <c:ptCount val="1"/>
                <c:pt idx="0">
                  <c:v>2k</c:v>
                </c:pt>
              </c:strCache>
            </c:strRef>
          </c:tx>
          <c:spPr>
            <a:solidFill>
              <a:schemeClr val="accent5">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Sheet1!$B$18:$Q$18</c:f>
              <c:numCache>
                <c:formatCode>General</c:formatCode>
                <c:ptCount val="16"/>
                <c:pt idx="0">
                  <c:v>3560</c:v>
                </c:pt>
                <c:pt idx="1">
                  <c:v>3279</c:v>
                </c:pt>
                <c:pt idx="2">
                  <c:v>3341</c:v>
                </c:pt>
                <c:pt idx="3">
                  <c:v>3289</c:v>
                </c:pt>
                <c:pt idx="4">
                  <c:v>3303</c:v>
                </c:pt>
                <c:pt idx="5">
                  <c:v>3093</c:v>
                </c:pt>
                <c:pt idx="6">
                  <c:v>2964</c:v>
                </c:pt>
                <c:pt idx="7">
                  <c:v>2857</c:v>
                </c:pt>
                <c:pt idx="8">
                  <c:v>2191</c:v>
                </c:pt>
                <c:pt idx="9">
                  <c:v>2742</c:v>
                </c:pt>
                <c:pt idx="10">
                  <c:v>2631</c:v>
                </c:pt>
                <c:pt idx="11">
                  <c:v>2486</c:v>
                </c:pt>
                <c:pt idx="12">
                  <c:v>2631</c:v>
                </c:pt>
                <c:pt idx="13">
                  <c:v>2524</c:v>
                </c:pt>
                <c:pt idx="14">
                  <c:v>2540</c:v>
                </c:pt>
                <c:pt idx="15">
                  <c:v>2492</c:v>
                </c:pt>
              </c:numCache>
            </c:numRef>
          </c:val>
          <c:extLst>
            <c:ext xmlns:c16="http://schemas.microsoft.com/office/drawing/2014/chart" uri="{C3380CC4-5D6E-409C-BE32-E72D297353CC}">
              <c16:uniqueId val="{00000010-8873-4196-BDB1-1CFC022E4634}"/>
            </c:ext>
          </c:extLst>
        </c:ser>
        <c:ser>
          <c:idx val="17"/>
          <c:order val="17"/>
          <c:tx>
            <c:strRef>
              <c:f>Sheet1!$A$19</c:f>
              <c:strCache>
                <c:ptCount val="1"/>
                <c:pt idx="0">
                  <c:v>1k</c:v>
                </c:pt>
              </c:strCache>
            </c:strRef>
          </c:tx>
          <c:spPr>
            <a:solidFill>
              <a:schemeClr val="accent6">
                <a:lumMod val="80000"/>
                <a:lumOff val="20000"/>
              </a:schemeClr>
            </a:solidFill>
            <a:ln/>
            <a:effectLst/>
            <a:sp3d/>
          </c:spPr>
          <c:cat>
            <c:strRef>
              <c:f>Sheet1!$B$1:$Q$1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Sheet1!$B$19:$Q$19</c:f>
              <c:numCache>
                <c:formatCode>General</c:formatCode>
                <c:ptCount val="16"/>
                <c:pt idx="0">
                  <c:v>3394</c:v>
                </c:pt>
                <c:pt idx="1">
                  <c:v>3331</c:v>
                </c:pt>
                <c:pt idx="2">
                  <c:v>3064</c:v>
                </c:pt>
                <c:pt idx="3">
                  <c:v>3067</c:v>
                </c:pt>
                <c:pt idx="4">
                  <c:v>2745</c:v>
                </c:pt>
                <c:pt idx="5">
                  <c:v>2451</c:v>
                </c:pt>
                <c:pt idx="6">
                  <c:v>2534</c:v>
                </c:pt>
                <c:pt idx="7">
                  <c:v>2375</c:v>
                </c:pt>
                <c:pt idx="8">
                  <c:v>2095</c:v>
                </c:pt>
                <c:pt idx="9">
                  <c:v>2177</c:v>
                </c:pt>
                <c:pt idx="10">
                  <c:v>2063</c:v>
                </c:pt>
                <c:pt idx="11">
                  <c:v>1891</c:v>
                </c:pt>
                <c:pt idx="12">
                  <c:v>1719</c:v>
                </c:pt>
                <c:pt idx="13">
                  <c:v>1846</c:v>
                </c:pt>
                <c:pt idx="14">
                  <c:v>1746</c:v>
                </c:pt>
                <c:pt idx="15">
                  <c:v>2049</c:v>
                </c:pt>
              </c:numCache>
            </c:numRef>
          </c:val>
          <c:extLst>
            <c:ext xmlns:c16="http://schemas.microsoft.com/office/drawing/2014/chart" uri="{C3380CC4-5D6E-409C-BE32-E72D297353CC}">
              <c16:uniqueId val="{00000011-8873-4196-BDB1-1CFC022E4634}"/>
            </c:ext>
          </c:extLst>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493100047"/>
        <c:axId val="493102127"/>
        <c:axId val="343183663"/>
      </c:surface3DChart>
      <c:catAx>
        <c:axId val="4931000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93102127"/>
        <c:crosses val="autoZero"/>
        <c:auto val="1"/>
        <c:lblAlgn val="ctr"/>
        <c:lblOffset val="100"/>
        <c:noMultiLvlLbl val="0"/>
      </c:catAx>
      <c:valAx>
        <c:axId val="493102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493100047"/>
        <c:crosses val="autoZero"/>
        <c:crossBetween val="midCat"/>
      </c:valAx>
      <c:serAx>
        <c:axId val="343183663"/>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93102127"/>
        <c:crosses val="autoZero"/>
      </c:serAx>
    </c:plotArea>
    <c:legend>
      <c:legendPos val="b"/>
      <c:layout/>
      <c:overlay val="0"/>
      <c:spPr>
        <a:noFill/>
        <a:ln>
          <a:noFill/>
        </a:ln>
        <a:effectLst/>
      </c:spPr>
      <c:txPr>
        <a:bodyPr rot="0" vert="horz"/>
        <a:lstStyle/>
        <a:p>
          <a:pPr rtl="0">
            <a:defRPr sz="1400"/>
          </a:pPr>
          <a:endParaRPr lang="zh-CN"/>
        </a:p>
      </c:txPr>
    </c:legend>
    <c:plotVisOnly val="1"/>
    <c:dispBlanksAs val="zero"/>
    <c:showDLblsOverMax val="0"/>
  </c:chart>
  <c:spPr>
    <a:solidFill>
      <a:schemeClr val="bg1"/>
    </a:solidFill>
  </c:spPr>
  <c:txPr>
    <a:bodyPr/>
    <a:lstStyle/>
    <a:p>
      <a:pPr>
        <a:defRPr sz="1800">
          <a:solidFill>
            <a:schemeClr val="tx1"/>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zh-CN" altLang="zh-CN" sz="2400" b="1" i="0" baseline="0" dirty="0" smtClean="0">
                <a:effectLst/>
              </a:rPr>
              <a:t>存储器山 </a:t>
            </a:r>
            <a:r>
              <a:rPr lang="en-US" altLang="zh-CN" sz="2400" b="1" i="0" baseline="0" dirty="0" smtClean="0">
                <a:effectLst/>
              </a:rPr>
              <a:t>i5-4200H</a:t>
            </a:r>
            <a:endParaRPr lang="zh-CN" altLang="zh-CN" sz="2400" dirty="0">
              <a:effectLst/>
            </a:endParaRP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s1</c:v>
                </c:pt>
              </c:strCache>
            </c:strRef>
          </c:tx>
          <c:spPr>
            <a:solidFill>
              <a:schemeClr val="accent1"/>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Sheet1!$B$2:$B$19</c:f>
              <c:numCache>
                <c:formatCode>General</c:formatCode>
                <c:ptCount val="18"/>
                <c:pt idx="0">
                  <c:v>3428</c:v>
                </c:pt>
                <c:pt idx="1">
                  <c:v>3512</c:v>
                </c:pt>
                <c:pt idx="2">
                  <c:v>3485</c:v>
                </c:pt>
                <c:pt idx="3">
                  <c:v>3517</c:v>
                </c:pt>
                <c:pt idx="4">
                  <c:v>3540</c:v>
                </c:pt>
                <c:pt idx="5">
                  <c:v>3512</c:v>
                </c:pt>
                <c:pt idx="6">
                  <c:v>3646</c:v>
                </c:pt>
                <c:pt idx="7">
                  <c:v>3490</c:v>
                </c:pt>
                <c:pt idx="8">
                  <c:v>3667</c:v>
                </c:pt>
                <c:pt idx="9">
                  <c:v>3495</c:v>
                </c:pt>
                <c:pt idx="10">
                  <c:v>3498</c:v>
                </c:pt>
                <c:pt idx="11">
                  <c:v>3499</c:v>
                </c:pt>
                <c:pt idx="12">
                  <c:v>3672</c:v>
                </c:pt>
                <c:pt idx="13">
                  <c:v>3676</c:v>
                </c:pt>
                <c:pt idx="14">
                  <c:v>3548</c:v>
                </c:pt>
                <c:pt idx="15">
                  <c:v>3632</c:v>
                </c:pt>
                <c:pt idx="16">
                  <c:v>3560</c:v>
                </c:pt>
                <c:pt idx="17">
                  <c:v>3394</c:v>
                </c:pt>
              </c:numCache>
            </c:numRef>
          </c:val>
          <c:extLst>
            <c:ext xmlns:c16="http://schemas.microsoft.com/office/drawing/2014/chart" uri="{C3380CC4-5D6E-409C-BE32-E72D297353CC}">
              <c16:uniqueId val="{00000000-8B01-4D7C-BEC5-0C79FDA1DBB6}"/>
            </c:ext>
          </c:extLst>
        </c:ser>
        <c:ser>
          <c:idx val="1"/>
          <c:order val="1"/>
          <c:tx>
            <c:strRef>
              <c:f>Sheet1!$C$1</c:f>
              <c:strCache>
                <c:ptCount val="1"/>
                <c:pt idx="0">
                  <c:v>s3</c:v>
                </c:pt>
              </c:strCache>
            </c:strRef>
          </c:tx>
          <c:spPr>
            <a:solidFill>
              <a:schemeClr val="accent2"/>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Sheet1!$C$2:$C$19</c:f>
              <c:numCache>
                <c:formatCode>General</c:formatCode>
                <c:ptCount val="18"/>
                <c:pt idx="0">
                  <c:v>3225</c:v>
                </c:pt>
                <c:pt idx="1">
                  <c:v>3262</c:v>
                </c:pt>
                <c:pt idx="2">
                  <c:v>3269</c:v>
                </c:pt>
                <c:pt idx="3">
                  <c:v>3369</c:v>
                </c:pt>
                <c:pt idx="4">
                  <c:v>3290</c:v>
                </c:pt>
                <c:pt idx="5">
                  <c:v>3270</c:v>
                </c:pt>
                <c:pt idx="6">
                  <c:v>3502</c:v>
                </c:pt>
                <c:pt idx="7">
                  <c:v>3324</c:v>
                </c:pt>
                <c:pt idx="8">
                  <c:v>3617</c:v>
                </c:pt>
                <c:pt idx="9">
                  <c:v>3346</c:v>
                </c:pt>
                <c:pt idx="10">
                  <c:v>3354</c:v>
                </c:pt>
                <c:pt idx="11">
                  <c:v>3353</c:v>
                </c:pt>
                <c:pt idx="12">
                  <c:v>3643</c:v>
                </c:pt>
                <c:pt idx="13">
                  <c:v>3635</c:v>
                </c:pt>
                <c:pt idx="14">
                  <c:v>3486</c:v>
                </c:pt>
                <c:pt idx="15">
                  <c:v>3495</c:v>
                </c:pt>
                <c:pt idx="16">
                  <c:v>3279</c:v>
                </c:pt>
                <c:pt idx="17">
                  <c:v>3331</c:v>
                </c:pt>
              </c:numCache>
            </c:numRef>
          </c:val>
          <c:extLst>
            <c:ext xmlns:c16="http://schemas.microsoft.com/office/drawing/2014/chart" uri="{C3380CC4-5D6E-409C-BE32-E72D297353CC}">
              <c16:uniqueId val="{00000001-8B01-4D7C-BEC5-0C79FDA1DBB6}"/>
            </c:ext>
          </c:extLst>
        </c:ser>
        <c:ser>
          <c:idx val="2"/>
          <c:order val="2"/>
          <c:tx>
            <c:strRef>
              <c:f>Sheet1!$D$1</c:f>
              <c:strCache>
                <c:ptCount val="1"/>
                <c:pt idx="0">
                  <c:v>s5</c:v>
                </c:pt>
              </c:strCache>
            </c:strRef>
          </c:tx>
          <c:spPr>
            <a:solidFill>
              <a:schemeClr val="accent3"/>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Sheet1!$D$2:$D$19</c:f>
              <c:numCache>
                <c:formatCode>General</c:formatCode>
                <c:ptCount val="18"/>
                <c:pt idx="0">
                  <c:v>2577</c:v>
                </c:pt>
                <c:pt idx="1">
                  <c:v>2609</c:v>
                </c:pt>
                <c:pt idx="2">
                  <c:v>2658</c:v>
                </c:pt>
                <c:pt idx="3">
                  <c:v>2745</c:v>
                </c:pt>
                <c:pt idx="4">
                  <c:v>2738</c:v>
                </c:pt>
                <c:pt idx="5">
                  <c:v>2860</c:v>
                </c:pt>
                <c:pt idx="6">
                  <c:v>3111</c:v>
                </c:pt>
                <c:pt idx="7">
                  <c:v>3297</c:v>
                </c:pt>
                <c:pt idx="8">
                  <c:v>3295</c:v>
                </c:pt>
                <c:pt idx="9">
                  <c:v>3159</c:v>
                </c:pt>
                <c:pt idx="10">
                  <c:v>3168</c:v>
                </c:pt>
                <c:pt idx="11">
                  <c:v>3163</c:v>
                </c:pt>
                <c:pt idx="12">
                  <c:v>3626</c:v>
                </c:pt>
                <c:pt idx="13">
                  <c:v>3606</c:v>
                </c:pt>
                <c:pt idx="14">
                  <c:v>3428</c:v>
                </c:pt>
                <c:pt idx="15">
                  <c:v>3360</c:v>
                </c:pt>
                <c:pt idx="16">
                  <c:v>3341</c:v>
                </c:pt>
                <c:pt idx="17">
                  <c:v>3064</c:v>
                </c:pt>
              </c:numCache>
            </c:numRef>
          </c:val>
          <c:extLst>
            <c:ext xmlns:c16="http://schemas.microsoft.com/office/drawing/2014/chart" uri="{C3380CC4-5D6E-409C-BE32-E72D297353CC}">
              <c16:uniqueId val="{00000002-8B01-4D7C-BEC5-0C79FDA1DBB6}"/>
            </c:ext>
          </c:extLst>
        </c:ser>
        <c:ser>
          <c:idx val="3"/>
          <c:order val="3"/>
          <c:tx>
            <c:strRef>
              <c:f>Sheet1!$E$1</c:f>
              <c:strCache>
                <c:ptCount val="1"/>
                <c:pt idx="0">
                  <c:v>s7</c:v>
                </c:pt>
              </c:strCache>
            </c:strRef>
          </c:tx>
          <c:spPr>
            <a:solidFill>
              <a:schemeClr val="accent4"/>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Sheet1!$E$2:$E$19</c:f>
              <c:numCache>
                <c:formatCode>General</c:formatCode>
                <c:ptCount val="18"/>
                <c:pt idx="0">
                  <c:v>2162</c:v>
                </c:pt>
                <c:pt idx="1">
                  <c:v>2238</c:v>
                </c:pt>
                <c:pt idx="2">
                  <c:v>2220</c:v>
                </c:pt>
                <c:pt idx="3">
                  <c:v>2327</c:v>
                </c:pt>
                <c:pt idx="4">
                  <c:v>2393</c:v>
                </c:pt>
                <c:pt idx="5">
                  <c:v>2589</c:v>
                </c:pt>
                <c:pt idx="6">
                  <c:v>2933</c:v>
                </c:pt>
                <c:pt idx="7">
                  <c:v>3237</c:v>
                </c:pt>
                <c:pt idx="8">
                  <c:v>3233</c:v>
                </c:pt>
                <c:pt idx="9">
                  <c:v>3101</c:v>
                </c:pt>
                <c:pt idx="10">
                  <c:v>3163</c:v>
                </c:pt>
                <c:pt idx="11">
                  <c:v>3107</c:v>
                </c:pt>
                <c:pt idx="12">
                  <c:v>3590</c:v>
                </c:pt>
                <c:pt idx="13">
                  <c:v>3549</c:v>
                </c:pt>
                <c:pt idx="14">
                  <c:v>3398</c:v>
                </c:pt>
                <c:pt idx="15">
                  <c:v>3262</c:v>
                </c:pt>
                <c:pt idx="16">
                  <c:v>3289</c:v>
                </c:pt>
                <c:pt idx="17">
                  <c:v>3067</c:v>
                </c:pt>
              </c:numCache>
            </c:numRef>
          </c:val>
          <c:extLst>
            <c:ext xmlns:c16="http://schemas.microsoft.com/office/drawing/2014/chart" uri="{C3380CC4-5D6E-409C-BE32-E72D297353CC}">
              <c16:uniqueId val="{00000003-8B01-4D7C-BEC5-0C79FDA1DBB6}"/>
            </c:ext>
          </c:extLst>
        </c:ser>
        <c:ser>
          <c:idx val="4"/>
          <c:order val="4"/>
          <c:tx>
            <c:strRef>
              <c:f>Sheet1!$F$1</c:f>
              <c:strCache>
                <c:ptCount val="1"/>
                <c:pt idx="0">
                  <c:v>s9</c:v>
                </c:pt>
              </c:strCache>
            </c:strRef>
          </c:tx>
          <c:spPr>
            <a:solidFill>
              <a:schemeClr val="accent5"/>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Sheet1!$F$2:$F$19</c:f>
              <c:numCache>
                <c:formatCode>General</c:formatCode>
                <c:ptCount val="18"/>
                <c:pt idx="0">
                  <c:v>1778</c:v>
                </c:pt>
                <c:pt idx="1">
                  <c:v>1747</c:v>
                </c:pt>
                <c:pt idx="2">
                  <c:v>1832</c:v>
                </c:pt>
                <c:pt idx="3">
                  <c:v>1945</c:v>
                </c:pt>
                <c:pt idx="4">
                  <c:v>2004</c:v>
                </c:pt>
                <c:pt idx="5">
                  <c:v>2305</c:v>
                </c:pt>
                <c:pt idx="6">
                  <c:v>2768</c:v>
                </c:pt>
                <c:pt idx="7">
                  <c:v>3123</c:v>
                </c:pt>
                <c:pt idx="8">
                  <c:v>3122</c:v>
                </c:pt>
                <c:pt idx="9">
                  <c:v>3008</c:v>
                </c:pt>
                <c:pt idx="10">
                  <c:v>3063</c:v>
                </c:pt>
                <c:pt idx="11">
                  <c:v>3015</c:v>
                </c:pt>
                <c:pt idx="12">
                  <c:v>3568</c:v>
                </c:pt>
                <c:pt idx="13">
                  <c:v>3548</c:v>
                </c:pt>
                <c:pt idx="14">
                  <c:v>3350</c:v>
                </c:pt>
                <c:pt idx="15">
                  <c:v>3454</c:v>
                </c:pt>
                <c:pt idx="16">
                  <c:v>3303</c:v>
                </c:pt>
                <c:pt idx="17">
                  <c:v>2745</c:v>
                </c:pt>
              </c:numCache>
            </c:numRef>
          </c:val>
          <c:extLst>
            <c:ext xmlns:c16="http://schemas.microsoft.com/office/drawing/2014/chart" uri="{C3380CC4-5D6E-409C-BE32-E72D297353CC}">
              <c16:uniqueId val="{00000004-8B01-4D7C-BEC5-0C79FDA1DBB6}"/>
            </c:ext>
          </c:extLst>
        </c:ser>
        <c:ser>
          <c:idx val="5"/>
          <c:order val="5"/>
          <c:tx>
            <c:strRef>
              <c:f>Sheet1!$G$1</c:f>
              <c:strCache>
                <c:ptCount val="1"/>
                <c:pt idx="0">
                  <c:v>s11</c:v>
                </c:pt>
              </c:strCache>
            </c:strRef>
          </c:tx>
          <c:spPr>
            <a:solidFill>
              <a:schemeClr val="accent6"/>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Sheet1!$G$2:$G$19</c:f>
              <c:numCache>
                <c:formatCode>General</c:formatCode>
                <c:ptCount val="18"/>
                <c:pt idx="0">
                  <c:v>1463</c:v>
                </c:pt>
                <c:pt idx="1">
                  <c:v>1477</c:v>
                </c:pt>
                <c:pt idx="2">
                  <c:v>1506</c:v>
                </c:pt>
                <c:pt idx="3">
                  <c:v>1605</c:v>
                </c:pt>
                <c:pt idx="4">
                  <c:v>1633</c:v>
                </c:pt>
                <c:pt idx="5">
                  <c:v>2005</c:v>
                </c:pt>
                <c:pt idx="6">
                  <c:v>2579</c:v>
                </c:pt>
                <c:pt idx="7">
                  <c:v>3011</c:v>
                </c:pt>
                <c:pt idx="8">
                  <c:v>3013</c:v>
                </c:pt>
                <c:pt idx="9">
                  <c:v>2957</c:v>
                </c:pt>
                <c:pt idx="10">
                  <c:v>3109</c:v>
                </c:pt>
                <c:pt idx="11">
                  <c:v>2992</c:v>
                </c:pt>
                <c:pt idx="12">
                  <c:v>3555</c:v>
                </c:pt>
                <c:pt idx="13">
                  <c:v>3608</c:v>
                </c:pt>
                <c:pt idx="14">
                  <c:v>3253</c:v>
                </c:pt>
                <c:pt idx="15">
                  <c:v>3385</c:v>
                </c:pt>
                <c:pt idx="16">
                  <c:v>3093</c:v>
                </c:pt>
                <c:pt idx="17">
                  <c:v>2451</c:v>
                </c:pt>
              </c:numCache>
            </c:numRef>
          </c:val>
          <c:extLst>
            <c:ext xmlns:c16="http://schemas.microsoft.com/office/drawing/2014/chart" uri="{C3380CC4-5D6E-409C-BE32-E72D297353CC}">
              <c16:uniqueId val="{00000005-8B01-4D7C-BEC5-0C79FDA1DBB6}"/>
            </c:ext>
          </c:extLst>
        </c:ser>
        <c:ser>
          <c:idx val="6"/>
          <c:order val="6"/>
          <c:tx>
            <c:strRef>
              <c:f>Sheet1!$H$1</c:f>
              <c:strCache>
                <c:ptCount val="1"/>
                <c:pt idx="0">
                  <c:v>s13</c:v>
                </c:pt>
              </c:strCache>
            </c:strRef>
          </c:tx>
          <c:spPr>
            <a:solidFill>
              <a:schemeClr val="accent1">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Sheet1!$H$2:$H$19</c:f>
              <c:numCache>
                <c:formatCode>General</c:formatCode>
                <c:ptCount val="18"/>
                <c:pt idx="0">
                  <c:v>1247</c:v>
                </c:pt>
                <c:pt idx="1">
                  <c:v>1278</c:v>
                </c:pt>
                <c:pt idx="2">
                  <c:v>1283</c:v>
                </c:pt>
                <c:pt idx="3">
                  <c:v>1346</c:v>
                </c:pt>
                <c:pt idx="4">
                  <c:v>1397</c:v>
                </c:pt>
                <c:pt idx="5">
                  <c:v>1751</c:v>
                </c:pt>
                <c:pt idx="6">
                  <c:v>2337</c:v>
                </c:pt>
                <c:pt idx="7">
                  <c:v>2817</c:v>
                </c:pt>
                <c:pt idx="8">
                  <c:v>2807</c:v>
                </c:pt>
                <c:pt idx="9">
                  <c:v>2867</c:v>
                </c:pt>
                <c:pt idx="10">
                  <c:v>3034</c:v>
                </c:pt>
                <c:pt idx="11">
                  <c:v>2935</c:v>
                </c:pt>
                <c:pt idx="12">
                  <c:v>3543</c:v>
                </c:pt>
                <c:pt idx="13">
                  <c:v>3492</c:v>
                </c:pt>
                <c:pt idx="14">
                  <c:v>3315</c:v>
                </c:pt>
                <c:pt idx="15">
                  <c:v>3346</c:v>
                </c:pt>
                <c:pt idx="16">
                  <c:v>2964</c:v>
                </c:pt>
                <c:pt idx="17">
                  <c:v>2534</c:v>
                </c:pt>
              </c:numCache>
            </c:numRef>
          </c:val>
          <c:extLst>
            <c:ext xmlns:c16="http://schemas.microsoft.com/office/drawing/2014/chart" uri="{C3380CC4-5D6E-409C-BE32-E72D297353CC}">
              <c16:uniqueId val="{00000006-8B01-4D7C-BEC5-0C79FDA1DBB6}"/>
            </c:ext>
          </c:extLst>
        </c:ser>
        <c:ser>
          <c:idx val="7"/>
          <c:order val="7"/>
          <c:tx>
            <c:strRef>
              <c:f>Sheet1!$I$1</c:f>
              <c:strCache>
                <c:ptCount val="1"/>
                <c:pt idx="0">
                  <c:v>s15</c:v>
                </c:pt>
              </c:strCache>
            </c:strRef>
          </c:tx>
          <c:spPr>
            <a:solidFill>
              <a:schemeClr val="accent2">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Sheet1!$I$2:$I$19</c:f>
              <c:numCache>
                <c:formatCode>General</c:formatCode>
                <c:ptCount val="18"/>
                <c:pt idx="0">
                  <c:v>1059</c:v>
                </c:pt>
                <c:pt idx="1">
                  <c:v>1056</c:v>
                </c:pt>
                <c:pt idx="2">
                  <c:v>1119</c:v>
                </c:pt>
                <c:pt idx="3">
                  <c:v>1160</c:v>
                </c:pt>
                <c:pt idx="4">
                  <c:v>1211</c:v>
                </c:pt>
                <c:pt idx="5">
                  <c:v>1585</c:v>
                </c:pt>
                <c:pt idx="6">
                  <c:v>2192</c:v>
                </c:pt>
                <c:pt idx="7">
                  <c:v>2650</c:v>
                </c:pt>
                <c:pt idx="8">
                  <c:v>2651</c:v>
                </c:pt>
                <c:pt idx="9">
                  <c:v>2793</c:v>
                </c:pt>
                <c:pt idx="10">
                  <c:v>2974</c:v>
                </c:pt>
                <c:pt idx="11">
                  <c:v>2898</c:v>
                </c:pt>
                <c:pt idx="12">
                  <c:v>3521</c:v>
                </c:pt>
                <c:pt idx="13">
                  <c:v>3451</c:v>
                </c:pt>
                <c:pt idx="14">
                  <c:v>3232</c:v>
                </c:pt>
                <c:pt idx="15">
                  <c:v>3360</c:v>
                </c:pt>
                <c:pt idx="16">
                  <c:v>2857</c:v>
                </c:pt>
                <c:pt idx="17">
                  <c:v>2375</c:v>
                </c:pt>
              </c:numCache>
            </c:numRef>
          </c:val>
          <c:extLst>
            <c:ext xmlns:c16="http://schemas.microsoft.com/office/drawing/2014/chart" uri="{C3380CC4-5D6E-409C-BE32-E72D297353CC}">
              <c16:uniqueId val="{00000007-8B01-4D7C-BEC5-0C79FDA1DBB6}"/>
            </c:ext>
          </c:extLst>
        </c:ser>
        <c:ser>
          <c:idx val="8"/>
          <c:order val="8"/>
          <c:tx>
            <c:strRef>
              <c:f>Sheet1!$J$1</c:f>
              <c:strCache>
                <c:ptCount val="1"/>
                <c:pt idx="0">
                  <c:v>s17</c:v>
                </c:pt>
              </c:strCache>
            </c:strRef>
          </c:tx>
          <c:spPr>
            <a:solidFill>
              <a:schemeClr val="accent3">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Sheet1!$J$2:$J$19</c:f>
              <c:numCache>
                <c:formatCode>General</c:formatCode>
                <c:ptCount val="18"/>
                <c:pt idx="0">
                  <c:v>950</c:v>
                </c:pt>
                <c:pt idx="1">
                  <c:v>974</c:v>
                </c:pt>
                <c:pt idx="2">
                  <c:v>976</c:v>
                </c:pt>
                <c:pt idx="3">
                  <c:v>1028</c:v>
                </c:pt>
                <c:pt idx="4">
                  <c:v>1052</c:v>
                </c:pt>
                <c:pt idx="5">
                  <c:v>1431</c:v>
                </c:pt>
                <c:pt idx="6">
                  <c:v>2033</c:v>
                </c:pt>
                <c:pt idx="7">
                  <c:v>2467</c:v>
                </c:pt>
                <c:pt idx="8">
                  <c:v>2468</c:v>
                </c:pt>
                <c:pt idx="9">
                  <c:v>2739</c:v>
                </c:pt>
                <c:pt idx="10">
                  <c:v>2959</c:v>
                </c:pt>
                <c:pt idx="11">
                  <c:v>2887</c:v>
                </c:pt>
                <c:pt idx="12">
                  <c:v>3487</c:v>
                </c:pt>
                <c:pt idx="13">
                  <c:v>3432</c:v>
                </c:pt>
                <c:pt idx="14">
                  <c:v>3147</c:v>
                </c:pt>
                <c:pt idx="15">
                  <c:v>3239</c:v>
                </c:pt>
                <c:pt idx="16">
                  <c:v>2191</c:v>
                </c:pt>
                <c:pt idx="17">
                  <c:v>2095</c:v>
                </c:pt>
              </c:numCache>
            </c:numRef>
          </c:val>
          <c:extLst>
            <c:ext xmlns:c16="http://schemas.microsoft.com/office/drawing/2014/chart" uri="{C3380CC4-5D6E-409C-BE32-E72D297353CC}">
              <c16:uniqueId val="{00000008-8B01-4D7C-BEC5-0C79FDA1DBB6}"/>
            </c:ext>
          </c:extLst>
        </c:ser>
        <c:ser>
          <c:idx val="9"/>
          <c:order val="9"/>
          <c:tx>
            <c:strRef>
              <c:f>Sheet1!$K$1</c:f>
              <c:strCache>
                <c:ptCount val="1"/>
                <c:pt idx="0">
                  <c:v>s19</c:v>
                </c:pt>
              </c:strCache>
            </c:strRef>
          </c:tx>
          <c:spPr>
            <a:solidFill>
              <a:schemeClr val="accent4">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Sheet1!$K$2:$K$19</c:f>
              <c:numCache>
                <c:formatCode>General</c:formatCode>
                <c:ptCount val="18"/>
                <c:pt idx="0">
                  <c:v>872</c:v>
                </c:pt>
                <c:pt idx="1">
                  <c:v>858</c:v>
                </c:pt>
                <c:pt idx="2">
                  <c:v>905</c:v>
                </c:pt>
                <c:pt idx="3">
                  <c:v>930</c:v>
                </c:pt>
                <c:pt idx="4">
                  <c:v>977</c:v>
                </c:pt>
                <c:pt idx="5">
                  <c:v>1356</c:v>
                </c:pt>
                <c:pt idx="6">
                  <c:v>1897</c:v>
                </c:pt>
                <c:pt idx="7">
                  <c:v>2361</c:v>
                </c:pt>
                <c:pt idx="8">
                  <c:v>2369</c:v>
                </c:pt>
                <c:pt idx="9">
                  <c:v>2753</c:v>
                </c:pt>
                <c:pt idx="10">
                  <c:v>2950</c:v>
                </c:pt>
                <c:pt idx="11">
                  <c:v>2868</c:v>
                </c:pt>
                <c:pt idx="12">
                  <c:v>3544</c:v>
                </c:pt>
                <c:pt idx="13">
                  <c:v>3335</c:v>
                </c:pt>
                <c:pt idx="14">
                  <c:v>3401</c:v>
                </c:pt>
                <c:pt idx="15">
                  <c:v>3229</c:v>
                </c:pt>
                <c:pt idx="16">
                  <c:v>2742</c:v>
                </c:pt>
                <c:pt idx="17">
                  <c:v>2177</c:v>
                </c:pt>
              </c:numCache>
            </c:numRef>
          </c:val>
          <c:extLst>
            <c:ext xmlns:c16="http://schemas.microsoft.com/office/drawing/2014/chart" uri="{C3380CC4-5D6E-409C-BE32-E72D297353CC}">
              <c16:uniqueId val="{00000009-8B01-4D7C-BEC5-0C79FDA1DBB6}"/>
            </c:ext>
          </c:extLst>
        </c:ser>
        <c:ser>
          <c:idx val="10"/>
          <c:order val="10"/>
          <c:tx>
            <c:strRef>
              <c:f>Sheet1!$L$1</c:f>
              <c:strCache>
                <c:ptCount val="1"/>
                <c:pt idx="0">
                  <c:v>s21</c:v>
                </c:pt>
              </c:strCache>
            </c:strRef>
          </c:tx>
          <c:spPr>
            <a:solidFill>
              <a:schemeClr val="accent5">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Sheet1!$L$2:$L$19</c:f>
              <c:numCache>
                <c:formatCode>General</c:formatCode>
                <c:ptCount val="18"/>
                <c:pt idx="0">
                  <c:v>777</c:v>
                </c:pt>
                <c:pt idx="1">
                  <c:v>826</c:v>
                </c:pt>
                <c:pt idx="2">
                  <c:v>817</c:v>
                </c:pt>
                <c:pt idx="3">
                  <c:v>859</c:v>
                </c:pt>
                <c:pt idx="4">
                  <c:v>905</c:v>
                </c:pt>
                <c:pt idx="5">
                  <c:v>1309</c:v>
                </c:pt>
                <c:pt idx="6">
                  <c:v>1840</c:v>
                </c:pt>
                <c:pt idx="7">
                  <c:v>2372</c:v>
                </c:pt>
                <c:pt idx="8">
                  <c:v>2378</c:v>
                </c:pt>
                <c:pt idx="9">
                  <c:v>2702</c:v>
                </c:pt>
                <c:pt idx="10">
                  <c:v>2936</c:v>
                </c:pt>
                <c:pt idx="11">
                  <c:v>2849</c:v>
                </c:pt>
                <c:pt idx="12">
                  <c:v>3529</c:v>
                </c:pt>
                <c:pt idx="13">
                  <c:v>3358</c:v>
                </c:pt>
                <c:pt idx="14">
                  <c:v>3363</c:v>
                </c:pt>
                <c:pt idx="15">
                  <c:v>3186</c:v>
                </c:pt>
                <c:pt idx="16">
                  <c:v>2631</c:v>
                </c:pt>
                <c:pt idx="17">
                  <c:v>2063</c:v>
                </c:pt>
              </c:numCache>
            </c:numRef>
          </c:val>
          <c:extLst>
            <c:ext xmlns:c16="http://schemas.microsoft.com/office/drawing/2014/chart" uri="{C3380CC4-5D6E-409C-BE32-E72D297353CC}">
              <c16:uniqueId val="{0000000A-8B01-4D7C-BEC5-0C79FDA1DBB6}"/>
            </c:ext>
          </c:extLst>
        </c:ser>
        <c:ser>
          <c:idx val="11"/>
          <c:order val="11"/>
          <c:tx>
            <c:strRef>
              <c:f>Sheet1!$M$1</c:f>
              <c:strCache>
                <c:ptCount val="1"/>
                <c:pt idx="0">
                  <c:v>s23</c:v>
                </c:pt>
              </c:strCache>
            </c:strRef>
          </c:tx>
          <c:spPr>
            <a:solidFill>
              <a:schemeClr val="accent6">
                <a:lumMod val="6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Sheet1!$M$2:$M$19</c:f>
              <c:numCache>
                <c:formatCode>General</c:formatCode>
                <c:ptCount val="18"/>
                <c:pt idx="0">
                  <c:v>726</c:v>
                </c:pt>
                <c:pt idx="1">
                  <c:v>759</c:v>
                </c:pt>
                <c:pt idx="2">
                  <c:v>769</c:v>
                </c:pt>
                <c:pt idx="3">
                  <c:v>808</c:v>
                </c:pt>
                <c:pt idx="4">
                  <c:v>852</c:v>
                </c:pt>
                <c:pt idx="5">
                  <c:v>1232</c:v>
                </c:pt>
                <c:pt idx="6">
                  <c:v>1807</c:v>
                </c:pt>
                <c:pt idx="7">
                  <c:v>2333</c:v>
                </c:pt>
                <c:pt idx="8">
                  <c:v>2334</c:v>
                </c:pt>
                <c:pt idx="9">
                  <c:v>2719</c:v>
                </c:pt>
                <c:pt idx="10">
                  <c:v>2945</c:v>
                </c:pt>
                <c:pt idx="11">
                  <c:v>2849</c:v>
                </c:pt>
                <c:pt idx="12">
                  <c:v>3496</c:v>
                </c:pt>
                <c:pt idx="13">
                  <c:v>3326</c:v>
                </c:pt>
                <c:pt idx="14">
                  <c:v>3014</c:v>
                </c:pt>
                <c:pt idx="15">
                  <c:v>3229</c:v>
                </c:pt>
                <c:pt idx="16">
                  <c:v>2486</c:v>
                </c:pt>
                <c:pt idx="17">
                  <c:v>1891</c:v>
                </c:pt>
              </c:numCache>
            </c:numRef>
          </c:val>
          <c:extLst>
            <c:ext xmlns:c16="http://schemas.microsoft.com/office/drawing/2014/chart" uri="{C3380CC4-5D6E-409C-BE32-E72D297353CC}">
              <c16:uniqueId val="{0000000B-8B01-4D7C-BEC5-0C79FDA1DBB6}"/>
            </c:ext>
          </c:extLst>
        </c:ser>
        <c:ser>
          <c:idx val="12"/>
          <c:order val="12"/>
          <c:tx>
            <c:strRef>
              <c:f>Sheet1!$N$1</c:f>
              <c:strCache>
                <c:ptCount val="1"/>
                <c:pt idx="0">
                  <c:v>s25</c:v>
                </c:pt>
              </c:strCache>
            </c:strRef>
          </c:tx>
          <c:spPr>
            <a:solidFill>
              <a:schemeClr val="accent1">
                <a:lumMod val="80000"/>
                <a:lumOff val="2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Sheet1!$N$2:$N$19</c:f>
              <c:numCache>
                <c:formatCode>General</c:formatCode>
                <c:ptCount val="18"/>
                <c:pt idx="0">
                  <c:v>695</c:v>
                </c:pt>
                <c:pt idx="1">
                  <c:v>704</c:v>
                </c:pt>
                <c:pt idx="2">
                  <c:v>726</c:v>
                </c:pt>
                <c:pt idx="3">
                  <c:v>760</c:v>
                </c:pt>
                <c:pt idx="4">
                  <c:v>804</c:v>
                </c:pt>
                <c:pt idx="5">
                  <c:v>1204</c:v>
                </c:pt>
                <c:pt idx="6">
                  <c:v>1809</c:v>
                </c:pt>
                <c:pt idx="7">
                  <c:v>2307</c:v>
                </c:pt>
                <c:pt idx="8">
                  <c:v>2309</c:v>
                </c:pt>
                <c:pt idx="9">
                  <c:v>2715</c:v>
                </c:pt>
                <c:pt idx="10">
                  <c:v>2916</c:v>
                </c:pt>
                <c:pt idx="11">
                  <c:v>2975</c:v>
                </c:pt>
                <c:pt idx="12">
                  <c:v>3459</c:v>
                </c:pt>
                <c:pt idx="13">
                  <c:v>3321</c:v>
                </c:pt>
                <c:pt idx="14">
                  <c:v>3298</c:v>
                </c:pt>
                <c:pt idx="15">
                  <c:v>3207</c:v>
                </c:pt>
                <c:pt idx="16">
                  <c:v>2631</c:v>
                </c:pt>
                <c:pt idx="17">
                  <c:v>1719</c:v>
                </c:pt>
              </c:numCache>
            </c:numRef>
          </c:val>
          <c:extLst>
            <c:ext xmlns:c16="http://schemas.microsoft.com/office/drawing/2014/chart" uri="{C3380CC4-5D6E-409C-BE32-E72D297353CC}">
              <c16:uniqueId val="{0000000C-8B01-4D7C-BEC5-0C79FDA1DBB6}"/>
            </c:ext>
          </c:extLst>
        </c:ser>
        <c:ser>
          <c:idx val="13"/>
          <c:order val="13"/>
          <c:tx>
            <c:strRef>
              <c:f>Sheet1!$O$1</c:f>
              <c:strCache>
                <c:ptCount val="1"/>
                <c:pt idx="0">
                  <c:v>s27</c:v>
                </c:pt>
              </c:strCache>
            </c:strRef>
          </c:tx>
          <c:spPr>
            <a:solidFill>
              <a:schemeClr val="accent2">
                <a:lumMod val="80000"/>
                <a:lumOff val="2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Sheet1!$O$2:$O$19</c:f>
              <c:numCache>
                <c:formatCode>General</c:formatCode>
                <c:ptCount val="18"/>
                <c:pt idx="0">
                  <c:v>664</c:v>
                </c:pt>
                <c:pt idx="1">
                  <c:v>673</c:v>
                </c:pt>
                <c:pt idx="2">
                  <c:v>693</c:v>
                </c:pt>
                <c:pt idx="3">
                  <c:v>730</c:v>
                </c:pt>
                <c:pt idx="4">
                  <c:v>795</c:v>
                </c:pt>
                <c:pt idx="5">
                  <c:v>1214</c:v>
                </c:pt>
                <c:pt idx="6">
                  <c:v>1864</c:v>
                </c:pt>
                <c:pt idx="7">
                  <c:v>2300</c:v>
                </c:pt>
                <c:pt idx="8">
                  <c:v>2302</c:v>
                </c:pt>
                <c:pt idx="9">
                  <c:v>2722</c:v>
                </c:pt>
                <c:pt idx="10">
                  <c:v>2890</c:v>
                </c:pt>
                <c:pt idx="11">
                  <c:v>2942</c:v>
                </c:pt>
                <c:pt idx="12">
                  <c:v>3472</c:v>
                </c:pt>
                <c:pt idx="13">
                  <c:v>3300</c:v>
                </c:pt>
                <c:pt idx="14">
                  <c:v>3294</c:v>
                </c:pt>
                <c:pt idx="15">
                  <c:v>3035</c:v>
                </c:pt>
                <c:pt idx="16">
                  <c:v>2524</c:v>
                </c:pt>
                <c:pt idx="17">
                  <c:v>1846</c:v>
                </c:pt>
              </c:numCache>
            </c:numRef>
          </c:val>
          <c:extLst>
            <c:ext xmlns:c16="http://schemas.microsoft.com/office/drawing/2014/chart" uri="{C3380CC4-5D6E-409C-BE32-E72D297353CC}">
              <c16:uniqueId val="{0000000D-8B01-4D7C-BEC5-0C79FDA1DBB6}"/>
            </c:ext>
          </c:extLst>
        </c:ser>
        <c:ser>
          <c:idx val="14"/>
          <c:order val="14"/>
          <c:tx>
            <c:strRef>
              <c:f>Sheet1!$P$1</c:f>
              <c:strCache>
                <c:ptCount val="1"/>
                <c:pt idx="0">
                  <c:v>s29</c:v>
                </c:pt>
              </c:strCache>
            </c:strRef>
          </c:tx>
          <c:spPr>
            <a:solidFill>
              <a:schemeClr val="accent3">
                <a:lumMod val="80000"/>
                <a:lumOff val="2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Sheet1!$P$2:$P$19</c:f>
              <c:numCache>
                <c:formatCode>General</c:formatCode>
                <c:ptCount val="18"/>
                <c:pt idx="0">
                  <c:v>641</c:v>
                </c:pt>
                <c:pt idx="1">
                  <c:v>666</c:v>
                </c:pt>
                <c:pt idx="2">
                  <c:v>672</c:v>
                </c:pt>
                <c:pt idx="3">
                  <c:v>705</c:v>
                </c:pt>
                <c:pt idx="4">
                  <c:v>807</c:v>
                </c:pt>
                <c:pt idx="5">
                  <c:v>1234</c:v>
                </c:pt>
                <c:pt idx="6">
                  <c:v>2065</c:v>
                </c:pt>
                <c:pt idx="7">
                  <c:v>2277</c:v>
                </c:pt>
                <c:pt idx="8">
                  <c:v>2277</c:v>
                </c:pt>
                <c:pt idx="9">
                  <c:v>2734</c:v>
                </c:pt>
                <c:pt idx="10">
                  <c:v>2882</c:v>
                </c:pt>
                <c:pt idx="11">
                  <c:v>2871</c:v>
                </c:pt>
                <c:pt idx="12">
                  <c:v>3485</c:v>
                </c:pt>
                <c:pt idx="13">
                  <c:v>3255</c:v>
                </c:pt>
                <c:pt idx="14">
                  <c:v>3338</c:v>
                </c:pt>
                <c:pt idx="15">
                  <c:v>2834</c:v>
                </c:pt>
                <c:pt idx="16">
                  <c:v>2540</c:v>
                </c:pt>
                <c:pt idx="17">
                  <c:v>1746</c:v>
                </c:pt>
              </c:numCache>
            </c:numRef>
          </c:val>
          <c:extLst>
            <c:ext xmlns:c16="http://schemas.microsoft.com/office/drawing/2014/chart" uri="{C3380CC4-5D6E-409C-BE32-E72D297353CC}">
              <c16:uniqueId val="{0000000E-8B01-4D7C-BEC5-0C79FDA1DBB6}"/>
            </c:ext>
          </c:extLst>
        </c:ser>
        <c:ser>
          <c:idx val="15"/>
          <c:order val="15"/>
          <c:tx>
            <c:strRef>
              <c:f>Sheet1!$Q$1</c:f>
              <c:strCache>
                <c:ptCount val="1"/>
                <c:pt idx="0">
                  <c:v>s31</c:v>
                </c:pt>
              </c:strCache>
            </c:strRef>
          </c:tx>
          <c:spPr>
            <a:solidFill>
              <a:schemeClr val="accent4">
                <a:lumMod val="80000"/>
                <a:lumOff val="20000"/>
              </a:schemeClr>
            </a:solidFill>
            <a:ln>
              <a:noFill/>
            </a:ln>
            <a:effectLst/>
          </c:spPr>
          <c:cat>
            <c:strRef>
              <c:f>Sheet1!$A$2:$A$19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Sheet1!$Q$2:$Q$19</c:f>
              <c:numCache>
                <c:formatCode>General</c:formatCode>
                <c:ptCount val="18"/>
                <c:pt idx="0">
                  <c:v>622</c:v>
                </c:pt>
                <c:pt idx="1">
                  <c:v>633</c:v>
                </c:pt>
                <c:pt idx="2">
                  <c:v>648</c:v>
                </c:pt>
                <c:pt idx="3">
                  <c:v>688</c:v>
                </c:pt>
                <c:pt idx="4">
                  <c:v>829</c:v>
                </c:pt>
                <c:pt idx="5">
                  <c:v>1195</c:v>
                </c:pt>
                <c:pt idx="6">
                  <c:v>2104</c:v>
                </c:pt>
                <c:pt idx="7">
                  <c:v>2257</c:v>
                </c:pt>
                <c:pt idx="8">
                  <c:v>2256</c:v>
                </c:pt>
                <c:pt idx="9">
                  <c:v>2787</c:v>
                </c:pt>
                <c:pt idx="10">
                  <c:v>2889</c:v>
                </c:pt>
                <c:pt idx="11">
                  <c:v>3009</c:v>
                </c:pt>
                <c:pt idx="12">
                  <c:v>3430</c:v>
                </c:pt>
                <c:pt idx="13">
                  <c:v>3271</c:v>
                </c:pt>
                <c:pt idx="14">
                  <c:v>3249</c:v>
                </c:pt>
                <c:pt idx="15">
                  <c:v>2837</c:v>
                </c:pt>
                <c:pt idx="16">
                  <c:v>2492</c:v>
                </c:pt>
                <c:pt idx="17">
                  <c:v>2049</c:v>
                </c:pt>
              </c:numCache>
            </c:numRef>
          </c:val>
          <c:extLst>
            <c:ext xmlns:c16="http://schemas.microsoft.com/office/drawing/2014/chart" uri="{C3380CC4-5D6E-409C-BE32-E72D297353CC}">
              <c16:uniqueId val="{0000000F-8B01-4D7C-BEC5-0C79FDA1DBB6}"/>
            </c:ext>
          </c:extLst>
        </c:ser>
        <c:dLbls>
          <c:showLegendKey val="0"/>
          <c:showVal val="0"/>
          <c:showCatName val="0"/>
          <c:showSerName val="0"/>
          <c:showPercent val="0"/>
          <c:showBubbleSize val="0"/>
        </c:dLbls>
        <c:axId val="493100047"/>
        <c:axId val="493102127"/>
      </c:areaChart>
      <c:catAx>
        <c:axId val="4931000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493102127"/>
        <c:crosses val="autoZero"/>
        <c:auto val="1"/>
        <c:lblAlgn val="ctr"/>
        <c:lblOffset val="100"/>
        <c:noMultiLvlLbl val="0"/>
      </c:catAx>
      <c:valAx>
        <c:axId val="493102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493100047"/>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1800" b="0" i="0" u="none" strike="noStrike" kern="1200" baseline="0">
              <a:solidFill>
                <a:schemeClr val="tx1"/>
              </a:solidFill>
              <a:latin typeface="+mn-lt"/>
              <a:ea typeface="+mn-ea"/>
              <a:cs typeface="+mn-cs"/>
            </a:defRPr>
          </a:pPr>
          <a:endParaRPr lang="zh-CN"/>
        </a:p>
      </c:txPr>
    </c:legend>
    <c:plotVisOnly val="1"/>
    <c:dispBlanksAs val="zero"/>
    <c:showDLblsOverMax val="0"/>
  </c:chart>
  <c:spPr>
    <a:solidFill>
      <a:schemeClr val="bg1"/>
    </a:solidFill>
    <a:ln>
      <a:noFill/>
    </a:ln>
    <a:effectLst/>
  </c:spPr>
  <c:txPr>
    <a:bodyPr/>
    <a:lstStyle/>
    <a:p>
      <a:pPr>
        <a:defRPr sz="1800">
          <a:solidFill>
            <a:schemeClr val="tx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ltLang="zh-CN" sz="2400" b="1" i="0" baseline="0" dirty="0" smtClean="0">
                <a:effectLst/>
              </a:rPr>
              <a:t>存储器山</a:t>
            </a:r>
            <a:r>
              <a:rPr lang="en-US" altLang="zh-CN" sz="2400" b="1" i="0" baseline="0" dirty="0" smtClean="0">
                <a:effectLst/>
              </a:rPr>
              <a:t>-</a:t>
            </a:r>
            <a:r>
              <a:rPr lang="zh-CN" altLang="en-US" sz="2400" b="1" i="0" baseline="0" dirty="0" smtClean="0">
                <a:effectLst/>
              </a:rPr>
              <a:t>某</a:t>
            </a:r>
            <a:r>
              <a:rPr lang="zh-CN" altLang="zh-CN" sz="2400" b="1" i="0" baseline="0" dirty="0" smtClean="0">
                <a:effectLst/>
              </a:rPr>
              <a:t>云</a:t>
            </a:r>
            <a:r>
              <a:rPr lang="zh-CN" altLang="zh-CN" sz="2400" b="1" i="0" baseline="0" dirty="0" smtClean="0">
                <a:effectLst/>
              </a:rPr>
              <a:t>服务器</a:t>
            </a:r>
            <a:endParaRPr lang="zh-CN" altLang="zh-CN" sz="2800" dirty="0">
              <a:effectLst/>
            </a:endParaRPr>
          </a:p>
        </c:rich>
      </c:tx>
      <c:layout/>
      <c:overlay val="0"/>
      <c:spPr>
        <a:noFill/>
        <a:ln>
          <a:noFill/>
        </a:ln>
        <a:effectLst/>
      </c:sp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Sheet2!$A$2</c:f>
              <c:strCache>
                <c:ptCount val="1"/>
                <c:pt idx="0">
                  <c:v>128m</c:v>
                </c:pt>
              </c:strCache>
            </c:strRef>
          </c:tx>
          <c:spPr>
            <a:solidFill>
              <a:schemeClr val="accent1"/>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Sheet2!$B$2:$Q$2</c:f>
              <c:numCache>
                <c:formatCode>General</c:formatCode>
                <c:ptCount val="16"/>
                <c:pt idx="0">
                  <c:v>2509</c:v>
                </c:pt>
                <c:pt idx="1">
                  <c:v>2140</c:v>
                </c:pt>
                <c:pt idx="2">
                  <c:v>1647</c:v>
                </c:pt>
                <c:pt idx="3">
                  <c:v>1365</c:v>
                </c:pt>
                <c:pt idx="4">
                  <c:v>1137</c:v>
                </c:pt>
                <c:pt idx="5">
                  <c:v>915</c:v>
                </c:pt>
                <c:pt idx="6">
                  <c:v>787</c:v>
                </c:pt>
                <c:pt idx="7">
                  <c:v>706</c:v>
                </c:pt>
                <c:pt idx="8">
                  <c:v>635</c:v>
                </c:pt>
                <c:pt idx="9">
                  <c:v>579</c:v>
                </c:pt>
                <c:pt idx="10">
                  <c:v>539</c:v>
                </c:pt>
                <c:pt idx="11">
                  <c:v>503</c:v>
                </c:pt>
                <c:pt idx="12">
                  <c:v>455</c:v>
                </c:pt>
                <c:pt idx="13">
                  <c:v>439</c:v>
                </c:pt>
                <c:pt idx="14">
                  <c:v>422</c:v>
                </c:pt>
                <c:pt idx="15">
                  <c:v>410</c:v>
                </c:pt>
              </c:numCache>
            </c:numRef>
          </c:val>
          <c:extLst>
            <c:ext xmlns:c16="http://schemas.microsoft.com/office/drawing/2014/chart" uri="{C3380CC4-5D6E-409C-BE32-E72D297353CC}">
              <c16:uniqueId val="{00000000-7A7F-4F24-A362-E1B1DF83395E}"/>
            </c:ext>
          </c:extLst>
        </c:ser>
        <c:ser>
          <c:idx val="1"/>
          <c:order val="1"/>
          <c:tx>
            <c:strRef>
              <c:f>Sheet2!$A$3</c:f>
              <c:strCache>
                <c:ptCount val="1"/>
                <c:pt idx="0">
                  <c:v>64m</c:v>
                </c:pt>
              </c:strCache>
            </c:strRef>
          </c:tx>
          <c:spPr>
            <a:solidFill>
              <a:schemeClr val="accent2"/>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Sheet2!$B$3:$Q$3</c:f>
              <c:numCache>
                <c:formatCode>General</c:formatCode>
                <c:ptCount val="16"/>
                <c:pt idx="0">
                  <c:v>2525</c:v>
                </c:pt>
                <c:pt idx="1">
                  <c:v>2101</c:v>
                </c:pt>
                <c:pt idx="2">
                  <c:v>1590</c:v>
                </c:pt>
                <c:pt idx="3">
                  <c:v>1353</c:v>
                </c:pt>
                <c:pt idx="4">
                  <c:v>1122</c:v>
                </c:pt>
                <c:pt idx="5">
                  <c:v>932</c:v>
                </c:pt>
                <c:pt idx="6">
                  <c:v>812</c:v>
                </c:pt>
                <c:pt idx="7">
                  <c:v>702</c:v>
                </c:pt>
                <c:pt idx="8">
                  <c:v>635</c:v>
                </c:pt>
                <c:pt idx="9">
                  <c:v>581</c:v>
                </c:pt>
                <c:pt idx="10">
                  <c:v>531</c:v>
                </c:pt>
                <c:pt idx="11">
                  <c:v>507</c:v>
                </c:pt>
                <c:pt idx="12">
                  <c:v>473</c:v>
                </c:pt>
                <c:pt idx="13">
                  <c:v>456</c:v>
                </c:pt>
                <c:pt idx="14">
                  <c:v>436</c:v>
                </c:pt>
                <c:pt idx="15">
                  <c:v>420</c:v>
                </c:pt>
              </c:numCache>
            </c:numRef>
          </c:val>
          <c:extLst>
            <c:ext xmlns:c16="http://schemas.microsoft.com/office/drawing/2014/chart" uri="{C3380CC4-5D6E-409C-BE32-E72D297353CC}">
              <c16:uniqueId val="{00000001-7A7F-4F24-A362-E1B1DF83395E}"/>
            </c:ext>
          </c:extLst>
        </c:ser>
        <c:ser>
          <c:idx val="2"/>
          <c:order val="2"/>
          <c:tx>
            <c:strRef>
              <c:f>Sheet2!$A$4</c:f>
              <c:strCache>
                <c:ptCount val="1"/>
                <c:pt idx="0">
                  <c:v>32m</c:v>
                </c:pt>
              </c:strCache>
            </c:strRef>
          </c:tx>
          <c:spPr>
            <a:solidFill>
              <a:schemeClr val="accent3"/>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Sheet2!$B$4:$Q$4</c:f>
              <c:numCache>
                <c:formatCode>General</c:formatCode>
                <c:ptCount val="16"/>
                <c:pt idx="0">
                  <c:v>2547</c:v>
                </c:pt>
                <c:pt idx="1">
                  <c:v>2175</c:v>
                </c:pt>
                <c:pt idx="2">
                  <c:v>1651</c:v>
                </c:pt>
                <c:pt idx="3">
                  <c:v>1408</c:v>
                </c:pt>
                <c:pt idx="4">
                  <c:v>1192</c:v>
                </c:pt>
                <c:pt idx="5">
                  <c:v>1009</c:v>
                </c:pt>
                <c:pt idx="6">
                  <c:v>856</c:v>
                </c:pt>
                <c:pt idx="7">
                  <c:v>743</c:v>
                </c:pt>
                <c:pt idx="8">
                  <c:v>661</c:v>
                </c:pt>
                <c:pt idx="9">
                  <c:v>619</c:v>
                </c:pt>
                <c:pt idx="10">
                  <c:v>569</c:v>
                </c:pt>
                <c:pt idx="11">
                  <c:v>535</c:v>
                </c:pt>
                <c:pt idx="12">
                  <c:v>519</c:v>
                </c:pt>
                <c:pt idx="13">
                  <c:v>492</c:v>
                </c:pt>
                <c:pt idx="14">
                  <c:v>492</c:v>
                </c:pt>
                <c:pt idx="15">
                  <c:v>526</c:v>
                </c:pt>
              </c:numCache>
            </c:numRef>
          </c:val>
          <c:extLst>
            <c:ext xmlns:c16="http://schemas.microsoft.com/office/drawing/2014/chart" uri="{C3380CC4-5D6E-409C-BE32-E72D297353CC}">
              <c16:uniqueId val="{00000002-7A7F-4F24-A362-E1B1DF83395E}"/>
            </c:ext>
          </c:extLst>
        </c:ser>
        <c:ser>
          <c:idx val="3"/>
          <c:order val="3"/>
          <c:tx>
            <c:strRef>
              <c:f>Sheet2!$A$5</c:f>
              <c:strCache>
                <c:ptCount val="1"/>
                <c:pt idx="0">
                  <c:v>16m</c:v>
                </c:pt>
              </c:strCache>
            </c:strRef>
          </c:tx>
          <c:spPr>
            <a:solidFill>
              <a:schemeClr val="accent4"/>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Sheet2!$B$5:$Q$5</c:f>
              <c:numCache>
                <c:formatCode>General</c:formatCode>
                <c:ptCount val="16"/>
                <c:pt idx="0">
                  <c:v>2587</c:v>
                </c:pt>
                <c:pt idx="1">
                  <c:v>2281</c:v>
                </c:pt>
                <c:pt idx="2">
                  <c:v>2007</c:v>
                </c:pt>
                <c:pt idx="3">
                  <c:v>2084</c:v>
                </c:pt>
                <c:pt idx="4">
                  <c:v>2107</c:v>
                </c:pt>
                <c:pt idx="5">
                  <c:v>2022</c:v>
                </c:pt>
                <c:pt idx="6">
                  <c:v>1947</c:v>
                </c:pt>
                <c:pt idx="7">
                  <c:v>1855</c:v>
                </c:pt>
                <c:pt idx="8">
                  <c:v>1753</c:v>
                </c:pt>
                <c:pt idx="9">
                  <c:v>1608</c:v>
                </c:pt>
                <c:pt idx="10">
                  <c:v>1486</c:v>
                </c:pt>
                <c:pt idx="11">
                  <c:v>1470</c:v>
                </c:pt>
                <c:pt idx="12">
                  <c:v>1521</c:v>
                </c:pt>
                <c:pt idx="13">
                  <c:v>1531</c:v>
                </c:pt>
                <c:pt idx="14">
                  <c:v>1545</c:v>
                </c:pt>
                <c:pt idx="15">
                  <c:v>1499</c:v>
                </c:pt>
              </c:numCache>
            </c:numRef>
          </c:val>
          <c:extLst>
            <c:ext xmlns:c16="http://schemas.microsoft.com/office/drawing/2014/chart" uri="{C3380CC4-5D6E-409C-BE32-E72D297353CC}">
              <c16:uniqueId val="{00000003-7A7F-4F24-A362-E1B1DF83395E}"/>
            </c:ext>
          </c:extLst>
        </c:ser>
        <c:ser>
          <c:idx val="4"/>
          <c:order val="4"/>
          <c:tx>
            <c:strRef>
              <c:f>Sheet2!$A$6</c:f>
              <c:strCache>
                <c:ptCount val="1"/>
                <c:pt idx="0">
                  <c:v>8m</c:v>
                </c:pt>
              </c:strCache>
            </c:strRef>
          </c:tx>
          <c:spPr>
            <a:solidFill>
              <a:schemeClr val="accent5"/>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Sheet2!$B$6:$Q$6</c:f>
              <c:numCache>
                <c:formatCode>General</c:formatCode>
                <c:ptCount val="16"/>
                <c:pt idx="0">
                  <c:v>2602</c:v>
                </c:pt>
                <c:pt idx="1">
                  <c:v>2619</c:v>
                </c:pt>
                <c:pt idx="2">
                  <c:v>2416</c:v>
                </c:pt>
                <c:pt idx="3">
                  <c:v>2369</c:v>
                </c:pt>
                <c:pt idx="4">
                  <c:v>2253</c:v>
                </c:pt>
                <c:pt idx="5">
                  <c:v>2140</c:v>
                </c:pt>
                <c:pt idx="6">
                  <c:v>2000</c:v>
                </c:pt>
                <c:pt idx="7">
                  <c:v>1871</c:v>
                </c:pt>
                <c:pt idx="8">
                  <c:v>1774</c:v>
                </c:pt>
                <c:pt idx="9">
                  <c:v>1648</c:v>
                </c:pt>
                <c:pt idx="10">
                  <c:v>1583</c:v>
                </c:pt>
                <c:pt idx="11">
                  <c:v>1538</c:v>
                </c:pt>
                <c:pt idx="12">
                  <c:v>1542</c:v>
                </c:pt>
                <c:pt idx="13">
                  <c:v>1561</c:v>
                </c:pt>
                <c:pt idx="14">
                  <c:v>1558</c:v>
                </c:pt>
                <c:pt idx="15">
                  <c:v>1559</c:v>
                </c:pt>
              </c:numCache>
            </c:numRef>
          </c:val>
          <c:extLst>
            <c:ext xmlns:c16="http://schemas.microsoft.com/office/drawing/2014/chart" uri="{C3380CC4-5D6E-409C-BE32-E72D297353CC}">
              <c16:uniqueId val="{00000004-7A7F-4F24-A362-E1B1DF83395E}"/>
            </c:ext>
          </c:extLst>
        </c:ser>
        <c:ser>
          <c:idx val="5"/>
          <c:order val="5"/>
          <c:tx>
            <c:strRef>
              <c:f>Sheet2!$A$7</c:f>
              <c:strCache>
                <c:ptCount val="1"/>
                <c:pt idx="0">
                  <c:v>4m</c:v>
                </c:pt>
              </c:strCache>
            </c:strRef>
          </c:tx>
          <c:spPr>
            <a:solidFill>
              <a:schemeClr val="accent6"/>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Sheet2!$B$7:$Q$7</c:f>
              <c:numCache>
                <c:formatCode>General</c:formatCode>
                <c:ptCount val="16"/>
                <c:pt idx="0">
                  <c:v>2651</c:v>
                </c:pt>
                <c:pt idx="1">
                  <c:v>2651</c:v>
                </c:pt>
                <c:pt idx="2">
                  <c:v>2432</c:v>
                </c:pt>
                <c:pt idx="3">
                  <c:v>2383</c:v>
                </c:pt>
                <c:pt idx="4">
                  <c:v>2274</c:v>
                </c:pt>
                <c:pt idx="5">
                  <c:v>2142</c:v>
                </c:pt>
                <c:pt idx="6">
                  <c:v>1994</c:v>
                </c:pt>
                <c:pt idx="7">
                  <c:v>1891</c:v>
                </c:pt>
                <c:pt idx="8">
                  <c:v>1768</c:v>
                </c:pt>
                <c:pt idx="9">
                  <c:v>1662</c:v>
                </c:pt>
                <c:pt idx="10">
                  <c:v>1569</c:v>
                </c:pt>
                <c:pt idx="11">
                  <c:v>1541</c:v>
                </c:pt>
                <c:pt idx="12">
                  <c:v>1550</c:v>
                </c:pt>
                <c:pt idx="13">
                  <c:v>1558</c:v>
                </c:pt>
                <c:pt idx="14">
                  <c:v>1561</c:v>
                </c:pt>
                <c:pt idx="15">
                  <c:v>1558</c:v>
                </c:pt>
              </c:numCache>
            </c:numRef>
          </c:val>
          <c:extLst>
            <c:ext xmlns:c16="http://schemas.microsoft.com/office/drawing/2014/chart" uri="{C3380CC4-5D6E-409C-BE32-E72D297353CC}">
              <c16:uniqueId val="{00000005-7A7F-4F24-A362-E1B1DF83395E}"/>
            </c:ext>
          </c:extLst>
        </c:ser>
        <c:ser>
          <c:idx val="6"/>
          <c:order val="6"/>
          <c:tx>
            <c:strRef>
              <c:f>Sheet2!$A$8</c:f>
              <c:strCache>
                <c:ptCount val="1"/>
                <c:pt idx="0">
                  <c:v>2m</c:v>
                </c:pt>
              </c:strCache>
            </c:strRef>
          </c:tx>
          <c:spPr>
            <a:solidFill>
              <a:schemeClr val="accent1">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Sheet2!$B$8:$Q$8</c:f>
              <c:numCache>
                <c:formatCode>General</c:formatCode>
                <c:ptCount val="16"/>
                <c:pt idx="0">
                  <c:v>2659</c:v>
                </c:pt>
                <c:pt idx="1">
                  <c:v>2650</c:v>
                </c:pt>
                <c:pt idx="2">
                  <c:v>2441</c:v>
                </c:pt>
                <c:pt idx="3">
                  <c:v>2383</c:v>
                </c:pt>
                <c:pt idx="4">
                  <c:v>2278</c:v>
                </c:pt>
                <c:pt idx="5">
                  <c:v>2138</c:v>
                </c:pt>
                <c:pt idx="6">
                  <c:v>2004</c:v>
                </c:pt>
                <c:pt idx="7">
                  <c:v>1886</c:v>
                </c:pt>
                <c:pt idx="8">
                  <c:v>1772</c:v>
                </c:pt>
                <c:pt idx="9">
                  <c:v>1657</c:v>
                </c:pt>
                <c:pt idx="10">
                  <c:v>1576</c:v>
                </c:pt>
                <c:pt idx="11">
                  <c:v>1530</c:v>
                </c:pt>
                <c:pt idx="12">
                  <c:v>1543</c:v>
                </c:pt>
                <c:pt idx="13">
                  <c:v>1560</c:v>
                </c:pt>
                <c:pt idx="14">
                  <c:v>1558</c:v>
                </c:pt>
                <c:pt idx="15">
                  <c:v>1552</c:v>
                </c:pt>
              </c:numCache>
            </c:numRef>
          </c:val>
          <c:extLst>
            <c:ext xmlns:c16="http://schemas.microsoft.com/office/drawing/2014/chart" uri="{C3380CC4-5D6E-409C-BE32-E72D297353CC}">
              <c16:uniqueId val="{00000006-7A7F-4F24-A362-E1B1DF83395E}"/>
            </c:ext>
          </c:extLst>
        </c:ser>
        <c:ser>
          <c:idx val="7"/>
          <c:order val="7"/>
          <c:tx>
            <c:strRef>
              <c:f>Sheet2!$A$9</c:f>
              <c:strCache>
                <c:ptCount val="1"/>
                <c:pt idx="0">
                  <c:v>1024k</c:v>
                </c:pt>
              </c:strCache>
            </c:strRef>
          </c:tx>
          <c:spPr>
            <a:solidFill>
              <a:schemeClr val="accent2">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Sheet2!$B$9:$Q$9</c:f>
              <c:numCache>
                <c:formatCode>General</c:formatCode>
                <c:ptCount val="16"/>
                <c:pt idx="0">
                  <c:v>2676</c:v>
                </c:pt>
                <c:pt idx="1">
                  <c:v>2646</c:v>
                </c:pt>
                <c:pt idx="2">
                  <c:v>2438</c:v>
                </c:pt>
                <c:pt idx="3">
                  <c:v>2382</c:v>
                </c:pt>
                <c:pt idx="4">
                  <c:v>2274</c:v>
                </c:pt>
                <c:pt idx="5">
                  <c:v>2139</c:v>
                </c:pt>
                <c:pt idx="6">
                  <c:v>2000</c:v>
                </c:pt>
                <c:pt idx="7">
                  <c:v>1892</c:v>
                </c:pt>
                <c:pt idx="8">
                  <c:v>1769</c:v>
                </c:pt>
                <c:pt idx="9">
                  <c:v>1656</c:v>
                </c:pt>
                <c:pt idx="10">
                  <c:v>1575</c:v>
                </c:pt>
                <c:pt idx="11">
                  <c:v>1531</c:v>
                </c:pt>
                <c:pt idx="12">
                  <c:v>1552</c:v>
                </c:pt>
                <c:pt idx="13">
                  <c:v>1556</c:v>
                </c:pt>
                <c:pt idx="14">
                  <c:v>1559</c:v>
                </c:pt>
                <c:pt idx="15">
                  <c:v>1554</c:v>
                </c:pt>
              </c:numCache>
            </c:numRef>
          </c:val>
          <c:extLst>
            <c:ext xmlns:c16="http://schemas.microsoft.com/office/drawing/2014/chart" uri="{C3380CC4-5D6E-409C-BE32-E72D297353CC}">
              <c16:uniqueId val="{00000007-7A7F-4F24-A362-E1B1DF83395E}"/>
            </c:ext>
          </c:extLst>
        </c:ser>
        <c:ser>
          <c:idx val="8"/>
          <c:order val="8"/>
          <c:tx>
            <c:strRef>
              <c:f>Sheet2!$A$10</c:f>
              <c:strCache>
                <c:ptCount val="1"/>
                <c:pt idx="0">
                  <c:v>512k</c:v>
                </c:pt>
              </c:strCache>
            </c:strRef>
          </c:tx>
          <c:spPr>
            <a:solidFill>
              <a:schemeClr val="accent3">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Sheet2!$B$10:$Q$10</c:f>
              <c:numCache>
                <c:formatCode>General</c:formatCode>
                <c:ptCount val="16"/>
                <c:pt idx="0">
                  <c:v>2676</c:v>
                </c:pt>
                <c:pt idx="1">
                  <c:v>2647</c:v>
                </c:pt>
                <c:pt idx="2">
                  <c:v>2439</c:v>
                </c:pt>
                <c:pt idx="3">
                  <c:v>2383</c:v>
                </c:pt>
                <c:pt idx="4">
                  <c:v>2274</c:v>
                </c:pt>
                <c:pt idx="5">
                  <c:v>2140</c:v>
                </c:pt>
                <c:pt idx="6">
                  <c:v>2002</c:v>
                </c:pt>
                <c:pt idx="7">
                  <c:v>1897</c:v>
                </c:pt>
                <c:pt idx="8">
                  <c:v>1782</c:v>
                </c:pt>
                <c:pt idx="9">
                  <c:v>1677</c:v>
                </c:pt>
                <c:pt idx="10">
                  <c:v>1598</c:v>
                </c:pt>
                <c:pt idx="11">
                  <c:v>1556</c:v>
                </c:pt>
                <c:pt idx="12">
                  <c:v>1564</c:v>
                </c:pt>
                <c:pt idx="13">
                  <c:v>1580</c:v>
                </c:pt>
                <c:pt idx="14">
                  <c:v>1597</c:v>
                </c:pt>
                <c:pt idx="15">
                  <c:v>1605</c:v>
                </c:pt>
              </c:numCache>
            </c:numRef>
          </c:val>
          <c:extLst>
            <c:ext xmlns:c16="http://schemas.microsoft.com/office/drawing/2014/chart" uri="{C3380CC4-5D6E-409C-BE32-E72D297353CC}">
              <c16:uniqueId val="{00000008-7A7F-4F24-A362-E1B1DF83395E}"/>
            </c:ext>
          </c:extLst>
        </c:ser>
        <c:ser>
          <c:idx val="9"/>
          <c:order val="9"/>
          <c:tx>
            <c:strRef>
              <c:f>Sheet2!$A$11</c:f>
              <c:strCache>
                <c:ptCount val="1"/>
                <c:pt idx="0">
                  <c:v>256k</c:v>
                </c:pt>
              </c:strCache>
            </c:strRef>
          </c:tx>
          <c:spPr>
            <a:solidFill>
              <a:schemeClr val="accent4">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Sheet2!$B$11:$Q$11</c:f>
              <c:numCache>
                <c:formatCode>General</c:formatCode>
                <c:ptCount val="16"/>
                <c:pt idx="0">
                  <c:v>2675</c:v>
                </c:pt>
                <c:pt idx="1">
                  <c:v>2647</c:v>
                </c:pt>
                <c:pt idx="2">
                  <c:v>2445</c:v>
                </c:pt>
                <c:pt idx="3">
                  <c:v>2390</c:v>
                </c:pt>
                <c:pt idx="4">
                  <c:v>2304</c:v>
                </c:pt>
                <c:pt idx="5">
                  <c:v>2215</c:v>
                </c:pt>
                <c:pt idx="6">
                  <c:v>2074</c:v>
                </c:pt>
                <c:pt idx="7">
                  <c:v>1986</c:v>
                </c:pt>
                <c:pt idx="8">
                  <c:v>1916</c:v>
                </c:pt>
                <c:pt idx="9">
                  <c:v>1872</c:v>
                </c:pt>
                <c:pt idx="10">
                  <c:v>1802</c:v>
                </c:pt>
                <c:pt idx="11">
                  <c:v>1783</c:v>
                </c:pt>
                <c:pt idx="12">
                  <c:v>1796</c:v>
                </c:pt>
                <c:pt idx="13">
                  <c:v>1819</c:v>
                </c:pt>
                <c:pt idx="14">
                  <c:v>1848</c:v>
                </c:pt>
                <c:pt idx="15">
                  <c:v>1868</c:v>
                </c:pt>
              </c:numCache>
            </c:numRef>
          </c:val>
          <c:extLst>
            <c:ext xmlns:c16="http://schemas.microsoft.com/office/drawing/2014/chart" uri="{C3380CC4-5D6E-409C-BE32-E72D297353CC}">
              <c16:uniqueId val="{00000009-7A7F-4F24-A362-E1B1DF83395E}"/>
            </c:ext>
          </c:extLst>
        </c:ser>
        <c:ser>
          <c:idx val="10"/>
          <c:order val="10"/>
          <c:tx>
            <c:strRef>
              <c:f>Sheet2!$A$12</c:f>
              <c:strCache>
                <c:ptCount val="1"/>
                <c:pt idx="0">
                  <c:v>128k</c:v>
                </c:pt>
              </c:strCache>
            </c:strRef>
          </c:tx>
          <c:spPr>
            <a:solidFill>
              <a:schemeClr val="accent5">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Sheet2!$B$12:$Q$12</c:f>
              <c:numCache>
                <c:formatCode>General</c:formatCode>
                <c:ptCount val="16"/>
                <c:pt idx="0">
                  <c:v>2676</c:v>
                </c:pt>
                <c:pt idx="1">
                  <c:v>2648</c:v>
                </c:pt>
                <c:pt idx="2">
                  <c:v>2451</c:v>
                </c:pt>
                <c:pt idx="3">
                  <c:v>2405</c:v>
                </c:pt>
                <c:pt idx="4">
                  <c:v>2340</c:v>
                </c:pt>
                <c:pt idx="5">
                  <c:v>2311</c:v>
                </c:pt>
                <c:pt idx="6">
                  <c:v>2239</c:v>
                </c:pt>
                <c:pt idx="7">
                  <c:v>2192</c:v>
                </c:pt>
                <c:pt idx="8">
                  <c:v>2174</c:v>
                </c:pt>
                <c:pt idx="9">
                  <c:v>2172</c:v>
                </c:pt>
                <c:pt idx="10">
                  <c:v>2145</c:v>
                </c:pt>
                <c:pt idx="11">
                  <c:v>2128</c:v>
                </c:pt>
                <c:pt idx="12">
                  <c:v>2105</c:v>
                </c:pt>
                <c:pt idx="13">
                  <c:v>2114</c:v>
                </c:pt>
                <c:pt idx="14">
                  <c:v>2084</c:v>
                </c:pt>
                <c:pt idx="15">
                  <c:v>2141</c:v>
                </c:pt>
              </c:numCache>
            </c:numRef>
          </c:val>
          <c:extLst>
            <c:ext xmlns:c16="http://schemas.microsoft.com/office/drawing/2014/chart" uri="{C3380CC4-5D6E-409C-BE32-E72D297353CC}">
              <c16:uniqueId val="{0000000A-7A7F-4F24-A362-E1B1DF83395E}"/>
            </c:ext>
          </c:extLst>
        </c:ser>
        <c:ser>
          <c:idx val="11"/>
          <c:order val="11"/>
          <c:tx>
            <c:strRef>
              <c:f>Sheet2!$A$13</c:f>
              <c:strCache>
                <c:ptCount val="1"/>
                <c:pt idx="0">
                  <c:v>64k</c:v>
                </c:pt>
              </c:strCache>
            </c:strRef>
          </c:tx>
          <c:spPr>
            <a:solidFill>
              <a:schemeClr val="accent6">
                <a:lumMod val="6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Sheet2!$B$13:$Q$13</c:f>
              <c:numCache>
                <c:formatCode>General</c:formatCode>
                <c:ptCount val="16"/>
                <c:pt idx="0">
                  <c:v>2673</c:v>
                </c:pt>
                <c:pt idx="1">
                  <c:v>2641</c:v>
                </c:pt>
                <c:pt idx="2">
                  <c:v>2447</c:v>
                </c:pt>
                <c:pt idx="3">
                  <c:v>2382</c:v>
                </c:pt>
                <c:pt idx="4">
                  <c:v>2337</c:v>
                </c:pt>
                <c:pt idx="5">
                  <c:v>2310</c:v>
                </c:pt>
                <c:pt idx="6">
                  <c:v>2238</c:v>
                </c:pt>
                <c:pt idx="7">
                  <c:v>2187</c:v>
                </c:pt>
                <c:pt idx="8">
                  <c:v>2168</c:v>
                </c:pt>
                <c:pt idx="9">
                  <c:v>2158</c:v>
                </c:pt>
                <c:pt idx="10">
                  <c:v>2152</c:v>
                </c:pt>
                <c:pt idx="11">
                  <c:v>2128</c:v>
                </c:pt>
                <c:pt idx="12">
                  <c:v>2250</c:v>
                </c:pt>
                <c:pt idx="13">
                  <c:v>2204</c:v>
                </c:pt>
                <c:pt idx="14">
                  <c:v>2154</c:v>
                </c:pt>
                <c:pt idx="15">
                  <c:v>2209</c:v>
                </c:pt>
              </c:numCache>
            </c:numRef>
          </c:val>
          <c:extLst>
            <c:ext xmlns:c16="http://schemas.microsoft.com/office/drawing/2014/chart" uri="{C3380CC4-5D6E-409C-BE32-E72D297353CC}">
              <c16:uniqueId val="{0000000B-7A7F-4F24-A362-E1B1DF83395E}"/>
            </c:ext>
          </c:extLst>
        </c:ser>
        <c:ser>
          <c:idx val="12"/>
          <c:order val="12"/>
          <c:tx>
            <c:strRef>
              <c:f>Sheet2!$A$14</c:f>
              <c:strCache>
                <c:ptCount val="1"/>
                <c:pt idx="0">
                  <c:v>32k</c:v>
                </c:pt>
              </c:strCache>
            </c:strRef>
          </c:tx>
          <c:spPr>
            <a:solidFill>
              <a:schemeClr val="accent1">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Sheet2!$B$14:$Q$14</c:f>
              <c:numCache>
                <c:formatCode>General</c:formatCode>
                <c:ptCount val="16"/>
                <c:pt idx="0">
                  <c:v>2673</c:v>
                </c:pt>
                <c:pt idx="1">
                  <c:v>2655</c:v>
                </c:pt>
                <c:pt idx="2">
                  <c:v>2616</c:v>
                </c:pt>
                <c:pt idx="3">
                  <c:v>2591</c:v>
                </c:pt>
                <c:pt idx="4">
                  <c:v>2553</c:v>
                </c:pt>
                <c:pt idx="5">
                  <c:v>2530</c:v>
                </c:pt>
                <c:pt idx="6">
                  <c:v>2563</c:v>
                </c:pt>
                <c:pt idx="7">
                  <c:v>2550</c:v>
                </c:pt>
                <c:pt idx="8">
                  <c:v>2530</c:v>
                </c:pt>
                <c:pt idx="9">
                  <c:v>2561</c:v>
                </c:pt>
                <c:pt idx="10">
                  <c:v>2548</c:v>
                </c:pt>
                <c:pt idx="11">
                  <c:v>2549</c:v>
                </c:pt>
                <c:pt idx="12">
                  <c:v>2527</c:v>
                </c:pt>
                <c:pt idx="13">
                  <c:v>2495</c:v>
                </c:pt>
                <c:pt idx="14">
                  <c:v>2508</c:v>
                </c:pt>
                <c:pt idx="15">
                  <c:v>2488</c:v>
                </c:pt>
              </c:numCache>
            </c:numRef>
          </c:val>
          <c:extLst>
            <c:ext xmlns:c16="http://schemas.microsoft.com/office/drawing/2014/chart" uri="{C3380CC4-5D6E-409C-BE32-E72D297353CC}">
              <c16:uniqueId val="{0000000C-7A7F-4F24-A362-E1B1DF83395E}"/>
            </c:ext>
          </c:extLst>
        </c:ser>
        <c:ser>
          <c:idx val="13"/>
          <c:order val="13"/>
          <c:tx>
            <c:strRef>
              <c:f>Sheet2!$A$15</c:f>
              <c:strCache>
                <c:ptCount val="1"/>
                <c:pt idx="0">
                  <c:v>16k</c:v>
                </c:pt>
              </c:strCache>
            </c:strRef>
          </c:tx>
          <c:spPr>
            <a:solidFill>
              <a:schemeClr val="accent2">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Sheet2!$B$15:$Q$15</c:f>
              <c:numCache>
                <c:formatCode>General</c:formatCode>
                <c:ptCount val="16"/>
                <c:pt idx="0">
                  <c:v>2681</c:v>
                </c:pt>
                <c:pt idx="1">
                  <c:v>2649</c:v>
                </c:pt>
                <c:pt idx="2">
                  <c:v>2631</c:v>
                </c:pt>
                <c:pt idx="3">
                  <c:v>2606</c:v>
                </c:pt>
                <c:pt idx="4">
                  <c:v>2594</c:v>
                </c:pt>
                <c:pt idx="5">
                  <c:v>2550</c:v>
                </c:pt>
                <c:pt idx="6">
                  <c:v>2541</c:v>
                </c:pt>
                <c:pt idx="7">
                  <c:v>2499</c:v>
                </c:pt>
                <c:pt idx="8">
                  <c:v>2512</c:v>
                </c:pt>
                <c:pt idx="9">
                  <c:v>2455</c:v>
                </c:pt>
                <c:pt idx="10">
                  <c:v>2403</c:v>
                </c:pt>
                <c:pt idx="11">
                  <c:v>2435</c:v>
                </c:pt>
                <c:pt idx="12">
                  <c:v>2452</c:v>
                </c:pt>
                <c:pt idx="13">
                  <c:v>2415</c:v>
                </c:pt>
                <c:pt idx="14">
                  <c:v>2345</c:v>
                </c:pt>
                <c:pt idx="15">
                  <c:v>2326</c:v>
                </c:pt>
              </c:numCache>
            </c:numRef>
          </c:val>
          <c:extLst>
            <c:ext xmlns:c16="http://schemas.microsoft.com/office/drawing/2014/chart" uri="{C3380CC4-5D6E-409C-BE32-E72D297353CC}">
              <c16:uniqueId val="{0000000D-7A7F-4F24-A362-E1B1DF83395E}"/>
            </c:ext>
          </c:extLst>
        </c:ser>
        <c:ser>
          <c:idx val="14"/>
          <c:order val="14"/>
          <c:tx>
            <c:strRef>
              <c:f>Sheet2!$A$16</c:f>
              <c:strCache>
                <c:ptCount val="1"/>
                <c:pt idx="0">
                  <c:v>8k</c:v>
                </c:pt>
              </c:strCache>
            </c:strRef>
          </c:tx>
          <c:spPr>
            <a:solidFill>
              <a:schemeClr val="accent3">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Sheet2!$B$16:$Q$16</c:f>
              <c:numCache>
                <c:formatCode>General</c:formatCode>
                <c:ptCount val="16"/>
                <c:pt idx="0">
                  <c:v>2665</c:v>
                </c:pt>
                <c:pt idx="1">
                  <c:v>2629</c:v>
                </c:pt>
                <c:pt idx="2">
                  <c:v>2564</c:v>
                </c:pt>
                <c:pt idx="3">
                  <c:v>2531</c:v>
                </c:pt>
                <c:pt idx="4">
                  <c:v>2477</c:v>
                </c:pt>
                <c:pt idx="5">
                  <c:v>2388</c:v>
                </c:pt>
                <c:pt idx="6">
                  <c:v>2406</c:v>
                </c:pt>
                <c:pt idx="7">
                  <c:v>2308</c:v>
                </c:pt>
                <c:pt idx="8">
                  <c:v>2295</c:v>
                </c:pt>
                <c:pt idx="9">
                  <c:v>2306</c:v>
                </c:pt>
                <c:pt idx="10">
                  <c:v>2452</c:v>
                </c:pt>
                <c:pt idx="11">
                  <c:v>2468</c:v>
                </c:pt>
                <c:pt idx="12">
                  <c:v>2421</c:v>
                </c:pt>
                <c:pt idx="13">
                  <c:v>2415</c:v>
                </c:pt>
                <c:pt idx="14">
                  <c:v>2433</c:v>
                </c:pt>
                <c:pt idx="15">
                  <c:v>2414</c:v>
                </c:pt>
              </c:numCache>
            </c:numRef>
          </c:val>
          <c:extLst>
            <c:ext xmlns:c16="http://schemas.microsoft.com/office/drawing/2014/chart" uri="{C3380CC4-5D6E-409C-BE32-E72D297353CC}">
              <c16:uniqueId val="{0000000E-7A7F-4F24-A362-E1B1DF83395E}"/>
            </c:ext>
          </c:extLst>
        </c:ser>
        <c:ser>
          <c:idx val="15"/>
          <c:order val="15"/>
          <c:tx>
            <c:strRef>
              <c:f>Sheet2!$A$17</c:f>
              <c:strCache>
                <c:ptCount val="1"/>
                <c:pt idx="0">
                  <c:v>4k</c:v>
                </c:pt>
              </c:strCache>
            </c:strRef>
          </c:tx>
          <c:spPr>
            <a:solidFill>
              <a:schemeClr val="accent4">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Sheet2!$B$17:$Q$17</c:f>
              <c:numCache>
                <c:formatCode>General</c:formatCode>
                <c:ptCount val="16"/>
                <c:pt idx="0">
                  <c:v>2643</c:v>
                </c:pt>
                <c:pt idx="1">
                  <c:v>2555</c:v>
                </c:pt>
                <c:pt idx="2">
                  <c:v>2451</c:v>
                </c:pt>
                <c:pt idx="3">
                  <c:v>2393</c:v>
                </c:pt>
                <c:pt idx="4">
                  <c:v>2522</c:v>
                </c:pt>
                <c:pt idx="5">
                  <c:v>2489</c:v>
                </c:pt>
                <c:pt idx="6">
                  <c:v>2355</c:v>
                </c:pt>
                <c:pt idx="7">
                  <c:v>2347</c:v>
                </c:pt>
                <c:pt idx="8">
                  <c:v>2334</c:v>
                </c:pt>
                <c:pt idx="9">
                  <c:v>2339</c:v>
                </c:pt>
                <c:pt idx="10">
                  <c:v>2355</c:v>
                </c:pt>
                <c:pt idx="11">
                  <c:v>2220</c:v>
                </c:pt>
                <c:pt idx="12">
                  <c:v>2353</c:v>
                </c:pt>
                <c:pt idx="13">
                  <c:v>2265</c:v>
                </c:pt>
                <c:pt idx="14">
                  <c:v>2115</c:v>
                </c:pt>
                <c:pt idx="15">
                  <c:v>2104</c:v>
                </c:pt>
              </c:numCache>
            </c:numRef>
          </c:val>
          <c:extLst>
            <c:ext xmlns:c16="http://schemas.microsoft.com/office/drawing/2014/chart" uri="{C3380CC4-5D6E-409C-BE32-E72D297353CC}">
              <c16:uniqueId val="{0000000F-7A7F-4F24-A362-E1B1DF83395E}"/>
            </c:ext>
          </c:extLst>
        </c:ser>
        <c:ser>
          <c:idx val="16"/>
          <c:order val="16"/>
          <c:tx>
            <c:strRef>
              <c:f>Sheet2!$A$18</c:f>
              <c:strCache>
                <c:ptCount val="1"/>
                <c:pt idx="0">
                  <c:v>2k</c:v>
                </c:pt>
              </c:strCache>
            </c:strRef>
          </c:tx>
          <c:spPr>
            <a:solidFill>
              <a:schemeClr val="accent5">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Sheet2!$B$18:$Q$18</c:f>
              <c:numCache>
                <c:formatCode>General</c:formatCode>
                <c:ptCount val="16"/>
                <c:pt idx="0">
                  <c:v>2607</c:v>
                </c:pt>
                <c:pt idx="1">
                  <c:v>2442</c:v>
                </c:pt>
                <c:pt idx="2">
                  <c:v>2267</c:v>
                </c:pt>
                <c:pt idx="3">
                  <c:v>2402</c:v>
                </c:pt>
                <c:pt idx="4">
                  <c:v>2368</c:v>
                </c:pt>
                <c:pt idx="5">
                  <c:v>2320</c:v>
                </c:pt>
                <c:pt idx="6">
                  <c:v>2224</c:v>
                </c:pt>
                <c:pt idx="7">
                  <c:v>2081</c:v>
                </c:pt>
                <c:pt idx="8">
                  <c:v>1996</c:v>
                </c:pt>
                <c:pt idx="9">
                  <c:v>1949</c:v>
                </c:pt>
                <c:pt idx="10">
                  <c:v>2081</c:v>
                </c:pt>
                <c:pt idx="11">
                  <c:v>1909</c:v>
                </c:pt>
                <c:pt idx="12">
                  <c:v>1897</c:v>
                </c:pt>
                <c:pt idx="13">
                  <c:v>1334</c:v>
                </c:pt>
                <c:pt idx="14">
                  <c:v>1746</c:v>
                </c:pt>
                <c:pt idx="15">
                  <c:v>1761</c:v>
                </c:pt>
              </c:numCache>
            </c:numRef>
          </c:val>
          <c:extLst>
            <c:ext xmlns:c16="http://schemas.microsoft.com/office/drawing/2014/chart" uri="{C3380CC4-5D6E-409C-BE32-E72D297353CC}">
              <c16:uniqueId val="{00000010-7A7F-4F24-A362-E1B1DF83395E}"/>
            </c:ext>
          </c:extLst>
        </c:ser>
        <c:ser>
          <c:idx val="17"/>
          <c:order val="17"/>
          <c:tx>
            <c:strRef>
              <c:f>Sheet2!$A$19</c:f>
              <c:strCache>
                <c:ptCount val="1"/>
                <c:pt idx="0">
                  <c:v>1k</c:v>
                </c:pt>
              </c:strCache>
            </c:strRef>
          </c:tx>
          <c:spPr>
            <a:solidFill>
              <a:schemeClr val="accent6">
                <a:lumMod val="80000"/>
                <a:lumOff val="20000"/>
              </a:schemeClr>
            </a:solidFill>
            <a:ln/>
            <a:effectLst/>
            <a:sp3d/>
          </c:spPr>
          <c:cat>
            <c:strRef>
              <c:f>Sheet2!$B$1:$Q$1</c:f>
              <c:strCache>
                <c:ptCount val="16"/>
                <c:pt idx="0">
                  <c:v>s1</c:v>
                </c:pt>
                <c:pt idx="1">
                  <c:v>s3</c:v>
                </c:pt>
                <c:pt idx="2">
                  <c:v>s5</c:v>
                </c:pt>
                <c:pt idx="3">
                  <c:v>s7</c:v>
                </c:pt>
                <c:pt idx="4">
                  <c:v>s9</c:v>
                </c:pt>
                <c:pt idx="5">
                  <c:v>s11</c:v>
                </c:pt>
                <c:pt idx="6">
                  <c:v>s13</c:v>
                </c:pt>
                <c:pt idx="7">
                  <c:v>s15</c:v>
                </c:pt>
                <c:pt idx="8">
                  <c:v>s17</c:v>
                </c:pt>
                <c:pt idx="9">
                  <c:v>s19</c:v>
                </c:pt>
                <c:pt idx="10">
                  <c:v>s21</c:v>
                </c:pt>
                <c:pt idx="11">
                  <c:v>s23</c:v>
                </c:pt>
                <c:pt idx="12">
                  <c:v>s25</c:v>
                </c:pt>
                <c:pt idx="13">
                  <c:v>s27</c:v>
                </c:pt>
                <c:pt idx="14">
                  <c:v>s29</c:v>
                </c:pt>
                <c:pt idx="15">
                  <c:v>s31</c:v>
                </c:pt>
              </c:strCache>
            </c:strRef>
          </c:cat>
          <c:val>
            <c:numRef>
              <c:f>Sheet2!$B$19:$Q$19</c:f>
              <c:numCache>
                <c:formatCode>General</c:formatCode>
                <c:ptCount val="16"/>
                <c:pt idx="0">
                  <c:v>2530</c:v>
                </c:pt>
                <c:pt idx="1">
                  <c:v>2453</c:v>
                </c:pt>
                <c:pt idx="2">
                  <c:v>2273</c:v>
                </c:pt>
                <c:pt idx="3">
                  <c:v>2234</c:v>
                </c:pt>
                <c:pt idx="4">
                  <c:v>1921</c:v>
                </c:pt>
                <c:pt idx="5">
                  <c:v>1889</c:v>
                </c:pt>
                <c:pt idx="6">
                  <c:v>1827</c:v>
                </c:pt>
                <c:pt idx="7">
                  <c:v>1696</c:v>
                </c:pt>
                <c:pt idx="8">
                  <c:v>1743</c:v>
                </c:pt>
                <c:pt idx="9">
                  <c:v>1738</c:v>
                </c:pt>
                <c:pt idx="10">
                  <c:v>1721</c:v>
                </c:pt>
                <c:pt idx="11">
                  <c:v>1443</c:v>
                </c:pt>
                <c:pt idx="12">
                  <c:v>1434</c:v>
                </c:pt>
                <c:pt idx="13">
                  <c:v>1464</c:v>
                </c:pt>
                <c:pt idx="14">
                  <c:v>1461</c:v>
                </c:pt>
                <c:pt idx="15">
                  <c:v>1377</c:v>
                </c:pt>
              </c:numCache>
            </c:numRef>
          </c:val>
          <c:extLst>
            <c:ext xmlns:c16="http://schemas.microsoft.com/office/drawing/2014/chart" uri="{C3380CC4-5D6E-409C-BE32-E72D297353CC}">
              <c16:uniqueId val="{00000011-7A7F-4F24-A362-E1B1DF83395E}"/>
            </c:ext>
          </c:extLst>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408344671"/>
        <c:axId val="408348831"/>
        <c:axId val="419273903"/>
      </c:surface3DChart>
      <c:catAx>
        <c:axId val="4083446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08348831"/>
        <c:crosses val="autoZero"/>
        <c:auto val="1"/>
        <c:lblAlgn val="ctr"/>
        <c:lblOffset val="100"/>
        <c:noMultiLvlLbl val="0"/>
      </c:catAx>
      <c:valAx>
        <c:axId val="408348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408344671"/>
        <c:crosses val="autoZero"/>
        <c:crossBetween val="midCat"/>
      </c:valAx>
      <c:serAx>
        <c:axId val="419273903"/>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08348831"/>
        <c:crosses val="autoZero"/>
      </c:serAx>
    </c:plotArea>
    <c:legend>
      <c:legendPos val="b"/>
      <c:layout/>
      <c:overlay val="0"/>
      <c:spPr>
        <a:noFill/>
        <a:ln>
          <a:noFill/>
        </a:ln>
        <a:effectLst/>
      </c:spPr>
      <c:txPr>
        <a:bodyPr rot="0" vert="horz"/>
        <a:lstStyle/>
        <a:p>
          <a:pPr rtl="0">
            <a:defRPr sz="1400"/>
          </a:pPr>
          <a:endParaRPr lang="zh-CN"/>
        </a:p>
      </c:txPr>
    </c:legend>
    <c:plotVisOnly val="1"/>
    <c:dispBlanksAs val="zero"/>
    <c:showDLblsOverMax val="0"/>
  </c:chart>
  <c:spPr>
    <a:solidFill>
      <a:schemeClr val="bg1"/>
    </a:solidFill>
  </c:spPr>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zh-CN" altLang="en-US" b="1" dirty="0" smtClean="0">
                <a:solidFill>
                  <a:schemeClr val="tx1"/>
                </a:solidFill>
              </a:rPr>
              <a:t>存储器山</a:t>
            </a:r>
            <a:r>
              <a:rPr lang="en-US" altLang="zh-CN" b="1" dirty="0" smtClean="0">
                <a:solidFill>
                  <a:schemeClr val="tx1"/>
                </a:solidFill>
              </a:rPr>
              <a:t>-</a:t>
            </a:r>
            <a:r>
              <a:rPr lang="zh-CN" altLang="en-US" b="1" dirty="0" smtClean="0">
                <a:solidFill>
                  <a:schemeClr val="tx1"/>
                </a:solidFill>
              </a:rPr>
              <a:t>某云服务器</a:t>
            </a:r>
            <a:endParaRPr lang="zh-CN" b="1" dirty="0">
              <a:solidFill>
                <a:schemeClr val="tx1"/>
              </a:solidFill>
            </a:endParaRP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Sheet2!$B$1</c:f>
              <c:strCache>
                <c:ptCount val="1"/>
                <c:pt idx="0">
                  <c:v>s1</c:v>
                </c:pt>
              </c:strCache>
            </c:strRef>
          </c:tx>
          <c:spPr>
            <a:solidFill>
              <a:schemeClr val="accent1"/>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Sheet2!$B$2:$B$19</c:f>
              <c:numCache>
                <c:formatCode>General</c:formatCode>
                <c:ptCount val="18"/>
                <c:pt idx="0">
                  <c:v>2509</c:v>
                </c:pt>
                <c:pt idx="1">
                  <c:v>2525</c:v>
                </c:pt>
                <c:pt idx="2">
                  <c:v>2547</c:v>
                </c:pt>
                <c:pt idx="3">
                  <c:v>2587</c:v>
                </c:pt>
                <c:pt idx="4">
                  <c:v>2602</c:v>
                </c:pt>
                <c:pt idx="5">
                  <c:v>2651</c:v>
                </c:pt>
                <c:pt idx="6">
                  <c:v>2659</c:v>
                </c:pt>
                <c:pt idx="7">
                  <c:v>2676</c:v>
                </c:pt>
                <c:pt idx="8">
                  <c:v>2676</c:v>
                </c:pt>
                <c:pt idx="9">
                  <c:v>2675</c:v>
                </c:pt>
                <c:pt idx="10">
                  <c:v>2676</c:v>
                </c:pt>
                <c:pt idx="11">
                  <c:v>2673</c:v>
                </c:pt>
                <c:pt idx="12">
                  <c:v>2673</c:v>
                </c:pt>
                <c:pt idx="13">
                  <c:v>2681</c:v>
                </c:pt>
                <c:pt idx="14">
                  <c:v>2665</c:v>
                </c:pt>
                <c:pt idx="15">
                  <c:v>2643</c:v>
                </c:pt>
                <c:pt idx="16">
                  <c:v>2607</c:v>
                </c:pt>
                <c:pt idx="17">
                  <c:v>2530</c:v>
                </c:pt>
              </c:numCache>
            </c:numRef>
          </c:val>
          <c:extLst>
            <c:ext xmlns:c16="http://schemas.microsoft.com/office/drawing/2014/chart" uri="{C3380CC4-5D6E-409C-BE32-E72D297353CC}">
              <c16:uniqueId val="{00000000-06D7-4C2F-AAB1-3E17A665F067}"/>
            </c:ext>
          </c:extLst>
        </c:ser>
        <c:ser>
          <c:idx val="1"/>
          <c:order val="1"/>
          <c:tx>
            <c:strRef>
              <c:f>Sheet2!$C$1</c:f>
              <c:strCache>
                <c:ptCount val="1"/>
                <c:pt idx="0">
                  <c:v>s3</c:v>
                </c:pt>
              </c:strCache>
            </c:strRef>
          </c:tx>
          <c:spPr>
            <a:solidFill>
              <a:schemeClr val="accent2"/>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Sheet2!$C$2:$C$19</c:f>
              <c:numCache>
                <c:formatCode>General</c:formatCode>
                <c:ptCount val="18"/>
                <c:pt idx="0">
                  <c:v>2140</c:v>
                </c:pt>
                <c:pt idx="1">
                  <c:v>2101</c:v>
                </c:pt>
                <c:pt idx="2">
                  <c:v>2175</c:v>
                </c:pt>
                <c:pt idx="3">
                  <c:v>2281</c:v>
                </c:pt>
                <c:pt idx="4">
                  <c:v>2619</c:v>
                </c:pt>
                <c:pt idx="5">
                  <c:v>2651</c:v>
                </c:pt>
                <c:pt idx="6">
                  <c:v>2650</c:v>
                </c:pt>
                <c:pt idx="7">
                  <c:v>2646</c:v>
                </c:pt>
                <c:pt idx="8">
                  <c:v>2647</c:v>
                </c:pt>
                <c:pt idx="9">
                  <c:v>2647</c:v>
                </c:pt>
                <c:pt idx="10">
                  <c:v>2648</c:v>
                </c:pt>
                <c:pt idx="11">
                  <c:v>2641</c:v>
                </c:pt>
                <c:pt idx="12">
                  <c:v>2655</c:v>
                </c:pt>
                <c:pt idx="13">
                  <c:v>2649</c:v>
                </c:pt>
                <c:pt idx="14">
                  <c:v>2629</c:v>
                </c:pt>
                <c:pt idx="15">
                  <c:v>2555</c:v>
                </c:pt>
                <c:pt idx="16">
                  <c:v>2442</c:v>
                </c:pt>
                <c:pt idx="17">
                  <c:v>2453</c:v>
                </c:pt>
              </c:numCache>
            </c:numRef>
          </c:val>
          <c:extLst>
            <c:ext xmlns:c16="http://schemas.microsoft.com/office/drawing/2014/chart" uri="{C3380CC4-5D6E-409C-BE32-E72D297353CC}">
              <c16:uniqueId val="{00000001-06D7-4C2F-AAB1-3E17A665F067}"/>
            </c:ext>
          </c:extLst>
        </c:ser>
        <c:ser>
          <c:idx val="2"/>
          <c:order val="2"/>
          <c:tx>
            <c:strRef>
              <c:f>Sheet2!$D$1</c:f>
              <c:strCache>
                <c:ptCount val="1"/>
                <c:pt idx="0">
                  <c:v>s5</c:v>
                </c:pt>
              </c:strCache>
            </c:strRef>
          </c:tx>
          <c:spPr>
            <a:solidFill>
              <a:schemeClr val="accent3"/>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Sheet2!$D$2:$D$19</c:f>
              <c:numCache>
                <c:formatCode>General</c:formatCode>
                <c:ptCount val="18"/>
                <c:pt idx="0">
                  <c:v>1647</c:v>
                </c:pt>
                <c:pt idx="1">
                  <c:v>1590</c:v>
                </c:pt>
                <c:pt idx="2">
                  <c:v>1651</c:v>
                </c:pt>
                <c:pt idx="3">
                  <c:v>2007</c:v>
                </c:pt>
                <c:pt idx="4">
                  <c:v>2416</c:v>
                </c:pt>
                <c:pt idx="5">
                  <c:v>2432</c:v>
                </c:pt>
                <c:pt idx="6">
                  <c:v>2441</c:v>
                </c:pt>
                <c:pt idx="7">
                  <c:v>2438</c:v>
                </c:pt>
                <c:pt idx="8">
                  <c:v>2439</c:v>
                </c:pt>
                <c:pt idx="9">
                  <c:v>2445</c:v>
                </c:pt>
                <c:pt idx="10">
                  <c:v>2451</c:v>
                </c:pt>
                <c:pt idx="11">
                  <c:v>2447</c:v>
                </c:pt>
                <c:pt idx="12">
                  <c:v>2616</c:v>
                </c:pt>
                <c:pt idx="13">
                  <c:v>2631</c:v>
                </c:pt>
                <c:pt idx="14">
                  <c:v>2564</c:v>
                </c:pt>
                <c:pt idx="15">
                  <c:v>2451</c:v>
                </c:pt>
                <c:pt idx="16">
                  <c:v>2267</c:v>
                </c:pt>
                <c:pt idx="17">
                  <c:v>2273</c:v>
                </c:pt>
              </c:numCache>
            </c:numRef>
          </c:val>
          <c:extLst>
            <c:ext xmlns:c16="http://schemas.microsoft.com/office/drawing/2014/chart" uri="{C3380CC4-5D6E-409C-BE32-E72D297353CC}">
              <c16:uniqueId val="{00000002-06D7-4C2F-AAB1-3E17A665F067}"/>
            </c:ext>
          </c:extLst>
        </c:ser>
        <c:ser>
          <c:idx val="3"/>
          <c:order val="3"/>
          <c:tx>
            <c:strRef>
              <c:f>Sheet2!$E$1</c:f>
              <c:strCache>
                <c:ptCount val="1"/>
                <c:pt idx="0">
                  <c:v>s7</c:v>
                </c:pt>
              </c:strCache>
            </c:strRef>
          </c:tx>
          <c:spPr>
            <a:solidFill>
              <a:schemeClr val="accent4"/>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Sheet2!$E$2:$E$19</c:f>
              <c:numCache>
                <c:formatCode>General</c:formatCode>
                <c:ptCount val="18"/>
                <c:pt idx="0">
                  <c:v>1365</c:v>
                </c:pt>
                <c:pt idx="1">
                  <c:v>1353</c:v>
                </c:pt>
                <c:pt idx="2">
                  <c:v>1408</c:v>
                </c:pt>
                <c:pt idx="3">
                  <c:v>2084</c:v>
                </c:pt>
                <c:pt idx="4">
                  <c:v>2369</c:v>
                </c:pt>
                <c:pt idx="5">
                  <c:v>2383</c:v>
                </c:pt>
                <c:pt idx="6">
                  <c:v>2383</c:v>
                </c:pt>
                <c:pt idx="7">
                  <c:v>2382</c:v>
                </c:pt>
                <c:pt idx="8">
                  <c:v>2383</c:v>
                </c:pt>
                <c:pt idx="9">
                  <c:v>2390</c:v>
                </c:pt>
                <c:pt idx="10">
                  <c:v>2405</c:v>
                </c:pt>
                <c:pt idx="11">
                  <c:v>2382</c:v>
                </c:pt>
                <c:pt idx="12">
                  <c:v>2591</c:v>
                </c:pt>
                <c:pt idx="13">
                  <c:v>2606</c:v>
                </c:pt>
                <c:pt idx="14">
                  <c:v>2531</c:v>
                </c:pt>
                <c:pt idx="15">
                  <c:v>2393</c:v>
                </c:pt>
                <c:pt idx="16">
                  <c:v>2402</c:v>
                </c:pt>
                <c:pt idx="17">
                  <c:v>2234</c:v>
                </c:pt>
              </c:numCache>
            </c:numRef>
          </c:val>
          <c:extLst>
            <c:ext xmlns:c16="http://schemas.microsoft.com/office/drawing/2014/chart" uri="{C3380CC4-5D6E-409C-BE32-E72D297353CC}">
              <c16:uniqueId val="{00000003-06D7-4C2F-AAB1-3E17A665F067}"/>
            </c:ext>
          </c:extLst>
        </c:ser>
        <c:ser>
          <c:idx val="4"/>
          <c:order val="4"/>
          <c:tx>
            <c:strRef>
              <c:f>Sheet2!$F$1</c:f>
              <c:strCache>
                <c:ptCount val="1"/>
                <c:pt idx="0">
                  <c:v>s9</c:v>
                </c:pt>
              </c:strCache>
            </c:strRef>
          </c:tx>
          <c:spPr>
            <a:solidFill>
              <a:schemeClr val="accent5"/>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Sheet2!$F$2:$F$19</c:f>
              <c:numCache>
                <c:formatCode>General</c:formatCode>
                <c:ptCount val="18"/>
                <c:pt idx="0">
                  <c:v>1137</c:v>
                </c:pt>
                <c:pt idx="1">
                  <c:v>1122</c:v>
                </c:pt>
                <c:pt idx="2">
                  <c:v>1192</c:v>
                </c:pt>
                <c:pt idx="3">
                  <c:v>2107</c:v>
                </c:pt>
                <c:pt idx="4">
                  <c:v>2253</c:v>
                </c:pt>
                <c:pt idx="5">
                  <c:v>2274</c:v>
                </c:pt>
                <c:pt idx="6">
                  <c:v>2278</c:v>
                </c:pt>
                <c:pt idx="7">
                  <c:v>2274</c:v>
                </c:pt>
                <c:pt idx="8">
                  <c:v>2274</c:v>
                </c:pt>
                <c:pt idx="9">
                  <c:v>2304</c:v>
                </c:pt>
                <c:pt idx="10">
                  <c:v>2340</c:v>
                </c:pt>
                <c:pt idx="11">
                  <c:v>2337</c:v>
                </c:pt>
                <c:pt idx="12">
                  <c:v>2553</c:v>
                </c:pt>
                <c:pt idx="13">
                  <c:v>2594</c:v>
                </c:pt>
                <c:pt idx="14">
                  <c:v>2477</c:v>
                </c:pt>
                <c:pt idx="15">
                  <c:v>2522</c:v>
                </c:pt>
                <c:pt idx="16">
                  <c:v>2368</c:v>
                </c:pt>
                <c:pt idx="17">
                  <c:v>1921</c:v>
                </c:pt>
              </c:numCache>
            </c:numRef>
          </c:val>
          <c:extLst>
            <c:ext xmlns:c16="http://schemas.microsoft.com/office/drawing/2014/chart" uri="{C3380CC4-5D6E-409C-BE32-E72D297353CC}">
              <c16:uniqueId val="{00000004-06D7-4C2F-AAB1-3E17A665F067}"/>
            </c:ext>
          </c:extLst>
        </c:ser>
        <c:ser>
          <c:idx val="5"/>
          <c:order val="5"/>
          <c:tx>
            <c:strRef>
              <c:f>Sheet2!$G$1</c:f>
              <c:strCache>
                <c:ptCount val="1"/>
                <c:pt idx="0">
                  <c:v>s11</c:v>
                </c:pt>
              </c:strCache>
            </c:strRef>
          </c:tx>
          <c:spPr>
            <a:solidFill>
              <a:schemeClr val="accent6"/>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Sheet2!$G$2:$G$19</c:f>
              <c:numCache>
                <c:formatCode>General</c:formatCode>
                <c:ptCount val="18"/>
                <c:pt idx="0">
                  <c:v>915</c:v>
                </c:pt>
                <c:pt idx="1">
                  <c:v>932</c:v>
                </c:pt>
                <c:pt idx="2">
                  <c:v>1009</c:v>
                </c:pt>
                <c:pt idx="3">
                  <c:v>2022</c:v>
                </c:pt>
                <c:pt idx="4">
                  <c:v>2140</c:v>
                </c:pt>
                <c:pt idx="5">
                  <c:v>2142</c:v>
                </c:pt>
                <c:pt idx="6">
                  <c:v>2138</c:v>
                </c:pt>
                <c:pt idx="7">
                  <c:v>2139</c:v>
                </c:pt>
                <c:pt idx="8">
                  <c:v>2140</c:v>
                </c:pt>
                <c:pt idx="9">
                  <c:v>2215</c:v>
                </c:pt>
                <c:pt idx="10">
                  <c:v>2311</c:v>
                </c:pt>
                <c:pt idx="11">
                  <c:v>2310</c:v>
                </c:pt>
                <c:pt idx="12">
                  <c:v>2530</c:v>
                </c:pt>
                <c:pt idx="13">
                  <c:v>2550</c:v>
                </c:pt>
                <c:pt idx="14">
                  <c:v>2388</c:v>
                </c:pt>
                <c:pt idx="15">
                  <c:v>2489</c:v>
                </c:pt>
                <c:pt idx="16">
                  <c:v>2320</c:v>
                </c:pt>
                <c:pt idx="17">
                  <c:v>1889</c:v>
                </c:pt>
              </c:numCache>
            </c:numRef>
          </c:val>
          <c:extLst>
            <c:ext xmlns:c16="http://schemas.microsoft.com/office/drawing/2014/chart" uri="{C3380CC4-5D6E-409C-BE32-E72D297353CC}">
              <c16:uniqueId val="{00000005-06D7-4C2F-AAB1-3E17A665F067}"/>
            </c:ext>
          </c:extLst>
        </c:ser>
        <c:ser>
          <c:idx val="6"/>
          <c:order val="6"/>
          <c:tx>
            <c:strRef>
              <c:f>Sheet2!$H$1</c:f>
              <c:strCache>
                <c:ptCount val="1"/>
                <c:pt idx="0">
                  <c:v>s13</c:v>
                </c:pt>
              </c:strCache>
            </c:strRef>
          </c:tx>
          <c:spPr>
            <a:solidFill>
              <a:schemeClr val="accent1">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Sheet2!$H$2:$H$19</c:f>
              <c:numCache>
                <c:formatCode>General</c:formatCode>
                <c:ptCount val="18"/>
                <c:pt idx="0">
                  <c:v>787</c:v>
                </c:pt>
                <c:pt idx="1">
                  <c:v>812</c:v>
                </c:pt>
                <c:pt idx="2">
                  <c:v>856</c:v>
                </c:pt>
                <c:pt idx="3">
                  <c:v>1947</c:v>
                </c:pt>
                <c:pt idx="4">
                  <c:v>2000</c:v>
                </c:pt>
                <c:pt idx="5">
                  <c:v>1994</c:v>
                </c:pt>
                <c:pt idx="6">
                  <c:v>2004</c:v>
                </c:pt>
                <c:pt idx="7">
                  <c:v>2000</c:v>
                </c:pt>
                <c:pt idx="8">
                  <c:v>2002</c:v>
                </c:pt>
                <c:pt idx="9">
                  <c:v>2074</c:v>
                </c:pt>
                <c:pt idx="10">
                  <c:v>2239</c:v>
                </c:pt>
                <c:pt idx="11">
                  <c:v>2238</c:v>
                </c:pt>
                <c:pt idx="12">
                  <c:v>2563</c:v>
                </c:pt>
                <c:pt idx="13">
                  <c:v>2541</c:v>
                </c:pt>
                <c:pt idx="14">
                  <c:v>2406</c:v>
                </c:pt>
                <c:pt idx="15">
                  <c:v>2355</c:v>
                </c:pt>
                <c:pt idx="16">
                  <c:v>2224</c:v>
                </c:pt>
                <c:pt idx="17">
                  <c:v>1827</c:v>
                </c:pt>
              </c:numCache>
            </c:numRef>
          </c:val>
          <c:extLst>
            <c:ext xmlns:c16="http://schemas.microsoft.com/office/drawing/2014/chart" uri="{C3380CC4-5D6E-409C-BE32-E72D297353CC}">
              <c16:uniqueId val="{00000006-06D7-4C2F-AAB1-3E17A665F067}"/>
            </c:ext>
          </c:extLst>
        </c:ser>
        <c:ser>
          <c:idx val="7"/>
          <c:order val="7"/>
          <c:tx>
            <c:strRef>
              <c:f>Sheet2!$I$1</c:f>
              <c:strCache>
                <c:ptCount val="1"/>
                <c:pt idx="0">
                  <c:v>s15</c:v>
                </c:pt>
              </c:strCache>
            </c:strRef>
          </c:tx>
          <c:spPr>
            <a:solidFill>
              <a:schemeClr val="accent2">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Sheet2!$I$2:$I$19</c:f>
              <c:numCache>
                <c:formatCode>General</c:formatCode>
                <c:ptCount val="18"/>
                <c:pt idx="0">
                  <c:v>706</c:v>
                </c:pt>
                <c:pt idx="1">
                  <c:v>702</c:v>
                </c:pt>
                <c:pt idx="2">
                  <c:v>743</c:v>
                </c:pt>
                <c:pt idx="3">
                  <c:v>1855</c:v>
                </c:pt>
                <c:pt idx="4">
                  <c:v>1871</c:v>
                </c:pt>
                <c:pt idx="5">
                  <c:v>1891</c:v>
                </c:pt>
                <c:pt idx="6">
                  <c:v>1886</c:v>
                </c:pt>
                <c:pt idx="7">
                  <c:v>1892</c:v>
                </c:pt>
                <c:pt idx="8">
                  <c:v>1897</c:v>
                </c:pt>
                <c:pt idx="9">
                  <c:v>1986</c:v>
                </c:pt>
                <c:pt idx="10">
                  <c:v>2192</c:v>
                </c:pt>
                <c:pt idx="11">
                  <c:v>2187</c:v>
                </c:pt>
                <c:pt idx="12">
                  <c:v>2550</c:v>
                </c:pt>
                <c:pt idx="13">
                  <c:v>2499</c:v>
                </c:pt>
                <c:pt idx="14">
                  <c:v>2308</c:v>
                </c:pt>
                <c:pt idx="15">
                  <c:v>2347</c:v>
                </c:pt>
                <c:pt idx="16">
                  <c:v>2081</c:v>
                </c:pt>
                <c:pt idx="17">
                  <c:v>1696</c:v>
                </c:pt>
              </c:numCache>
            </c:numRef>
          </c:val>
          <c:extLst>
            <c:ext xmlns:c16="http://schemas.microsoft.com/office/drawing/2014/chart" uri="{C3380CC4-5D6E-409C-BE32-E72D297353CC}">
              <c16:uniqueId val="{00000007-06D7-4C2F-AAB1-3E17A665F067}"/>
            </c:ext>
          </c:extLst>
        </c:ser>
        <c:ser>
          <c:idx val="8"/>
          <c:order val="8"/>
          <c:tx>
            <c:strRef>
              <c:f>Sheet2!$J$1</c:f>
              <c:strCache>
                <c:ptCount val="1"/>
                <c:pt idx="0">
                  <c:v>s17</c:v>
                </c:pt>
              </c:strCache>
            </c:strRef>
          </c:tx>
          <c:spPr>
            <a:solidFill>
              <a:schemeClr val="accent3">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Sheet2!$J$2:$J$19</c:f>
              <c:numCache>
                <c:formatCode>General</c:formatCode>
                <c:ptCount val="18"/>
                <c:pt idx="0">
                  <c:v>635</c:v>
                </c:pt>
                <c:pt idx="1">
                  <c:v>635</c:v>
                </c:pt>
                <c:pt idx="2">
                  <c:v>661</c:v>
                </c:pt>
                <c:pt idx="3">
                  <c:v>1753</c:v>
                </c:pt>
                <c:pt idx="4">
                  <c:v>1774</c:v>
                </c:pt>
                <c:pt idx="5">
                  <c:v>1768</c:v>
                </c:pt>
                <c:pt idx="6">
                  <c:v>1772</c:v>
                </c:pt>
                <c:pt idx="7">
                  <c:v>1769</c:v>
                </c:pt>
                <c:pt idx="8">
                  <c:v>1782</c:v>
                </c:pt>
                <c:pt idx="9">
                  <c:v>1916</c:v>
                </c:pt>
                <c:pt idx="10">
                  <c:v>2174</c:v>
                </c:pt>
                <c:pt idx="11">
                  <c:v>2168</c:v>
                </c:pt>
                <c:pt idx="12">
                  <c:v>2530</c:v>
                </c:pt>
                <c:pt idx="13">
                  <c:v>2512</c:v>
                </c:pt>
                <c:pt idx="14">
                  <c:v>2295</c:v>
                </c:pt>
                <c:pt idx="15">
                  <c:v>2334</c:v>
                </c:pt>
                <c:pt idx="16">
                  <c:v>1996</c:v>
                </c:pt>
                <c:pt idx="17">
                  <c:v>1743</c:v>
                </c:pt>
              </c:numCache>
            </c:numRef>
          </c:val>
          <c:extLst>
            <c:ext xmlns:c16="http://schemas.microsoft.com/office/drawing/2014/chart" uri="{C3380CC4-5D6E-409C-BE32-E72D297353CC}">
              <c16:uniqueId val="{00000008-06D7-4C2F-AAB1-3E17A665F067}"/>
            </c:ext>
          </c:extLst>
        </c:ser>
        <c:ser>
          <c:idx val="9"/>
          <c:order val="9"/>
          <c:tx>
            <c:strRef>
              <c:f>Sheet2!$K$1</c:f>
              <c:strCache>
                <c:ptCount val="1"/>
                <c:pt idx="0">
                  <c:v>s19</c:v>
                </c:pt>
              </c:strCache>
            </c:strRef>
          </c:tx>
          <c:spPr>
            <a:solidFill>
              <a:schemeClr val="accent4">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Sheet2!$K$2:$K$19</c:f>
              <c:numCache>
                <c:formatCode>General</c:formatCode>
                <c:ptCount val="18"/>
                <c:pt idx="0">
                  <c:v>579</c:v>
                </c:pt>
                <c:pt idx="1">
                  <c:v>581</c:v>
                </c:pt>
                <c:pt idx="2">
                  <c:v>619</c:v>
                </c:pt>
                <c:pt idx="3">
                  <c:v>1608</c:v>
                </c:pt>
                <c:pt idx="4">
                  <c:v>1648</c:v>
                </c:pt>
                <c:pt idx="5">
                  <c:v>1662</c:v>
                </c:pt>
                <c:pt idx="6">
                  <c:v>1657</c:v>
                </c:pt>
                <c:pt idx="7">
                  <c:v>1656</c:v>
                </c:pt>
                <c:pt idx="8">
                  <c:v>1677</c:v>
                </c:pt>
                <c:pt idx="9">
                  <c:v>1872</c:v>
                </c:pt>
                <c:pt idx="10">
                  <c:v>2172</c:v>
                </c:pt>
                <c:pt idx="11">
                  <c:v>2158</c:v>
                </c:pt>
                <c:pt idx="12">
                  <c:v>2561</c:v>
                </c:pt>
                <c:pt idx="13">
                  <c:v>2455</c:v>
                </c:pt>
                <c:pt idx="14">
                  <c:v>2306</c:v>
                </c:pt>
                <c:pt idx="15">
                  <c:v>2339</c:v>
                </c:pt>
                <c:pt idx="16">
                  <c:v>1949</c:v>
                </c:pt>
                <c:pt idx="17">
                  <c:v>1738</c:v>
                </c:pt>
              </c:numCache>
            </c:numRef>
          </c:val>
          <c:extLst>
            <c:ext xmlns:c16="http://schemas.microsoft.com/office/drawing/2014/chart" uri="{C3380CC4-5D6E-409C-BE32-E72D297353CC}">
              <c16:uniqueId val="{00000009-06D7-4C2F-AAB1-3E17A665F067}"/>
            </c:ext>
          </c:extLst>
        </c:ser>
        <c:ser>
          <c:idx val="10"/>
          <c:order val="10"/>
          <c:tx>
            <c:strRef>
              <c:f>Sheet2!$L$1</c:f>
              <c:strCache>
                <c:ptCount val="1"/>
                <c:pt idx="0">
                  <c:v>s21</c:v>
                </c:pt>
              </c:strCache>
            </c:strRef>
          </c:tx>
          <c:spPr>
            <a:solidFill>
              <a:schemeClr val="accent5">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Sheet2!$L$2:$L$19</c:f>
              <c:numCache>
                <c:formatCode>General</c:formatCode>
                <c:ptCount val="18"/>
                <c:pt idx="0">
                  <c:v>539</c:v>
                </c:pt>
                <c:pt idx="1">
                  <c:v>531</c:v>
                </c:pt>
                <c:pt idx="2">
                  <c:v>569</c:v>
                </c:pt>
                <c:pt idx="3">
                  <c:v>1486</c:v>
                </c:pt>
                <c:pt idx="4">
                  <c:v>1583</c:v>
                </c:pt>
                <c:pt idx="5">
                  <c:v>1569</c:v>
                </c:pt>
                <c:pt idx="6">
                  <c:v>1576</c:v>
                </c:pt>
                <c:pt idx="7">
                  <c:v>1575</c:v>
                </c:pt>
                <c:pt idx="8">
                  <c:v>1598</c:v>
                </c:pt>
                <c:pt idx="9">
                  <c:v>1802</c:v>
                </c:pt>
                <c:pt idx="10">
                  <c:v>2145</c:v>
                </c:pt>
                <c:pt idx="11">
                  <c:v>2152</c:v>
                </c:pt>
                <c:pt idx="12">
                  <c:v>2548</c:v>
                </c:pt>
                <c:pt idx="13">
                  <c:v>2403</c:v>
                </c:pt>
                <c:pt idx="14">
                  <c:v>2452</c:v>
                </c:pt>
                <c:pt idx="15">
                  <c:v>2355</c:v>
                </c:pt>
                <c:pt idx="16">
                  <c:v>2081</c:v>
                </c:pt>
                <c:pt idx="17">
                  <c:v>1721</c:v>
                </c:pt>
              </c:numCache>
            </c:numRef>
          </c:val>
          <c:extLst>
            <c:ext xmlns:c16="http://schemas.microsoft.com/office/drawing/2014/chart" uri="{C3380CC4-5D6E-409C-BE32-E72D297353CC}">
              <c16:uniqueId val="{0000000A-06D7-4C2F-AAB1-3E17A665F067}"/>
            </c:ext>
          </c:extLst>
        </c:ser>
        <c:ser>
          <c:idx val="11"/>
          <c:order val="11"/>
          <c:tx>
            <c:strRef>
              <c:f>Sheet2!$M$1</c:f>
              <c:strCache>
                <c:ptCount val="1"/>
                <c:pt idx="0">
                  <c:v>s23</c:v>
                </c:pt>
              </c:strCache>
            </c:strRef>
          </c:tx>
          <c:spPr>
            <a:solidFill>
              <a:schemeClr val="accent6">
                <a:lumMod val="6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Sheet2!$M$2:$M$19</c:f>
              <c:numCache>
                <c:formatCode>General</c:formatCode>
                <c:ptCount val="18"/>
                <c:pt idx="0">
                  <c:v>503</c:v>
                </c:pt>
                <c:pt idx="1">
                  <c:v>507</c:v>
                </c:pt>
                <c:pt idx="2">
                  <c:v>535</c:v>
                </c:pt>
                <c:pt idx="3">
                  <c:v>1470</c:v>
                </c:pt>
                <c:pt idx="4">
                  <c:v>1538</c:v>
                </c:pt>
                <c:pt idx="5">
                  <c:v>1541</c:v>
                </c:pt>
                <c:pt idx="6">
                  <c:v>1530</c:v>
                </c:pt>
                <c:pt idx="7">
                  <c:v>1531</c:v>
                </c:pt>
                <c:pt idx="8">
                  <c:v>1556</c:v>
                </c:pt>
                <c:pt idx="9">
                  <c:v>1783</c:v>
                </c:pt>
                <c:pt idx="10">
                  <c:v>2128</c:v>
                </c:pt>
                <c:pt idx="11">
                  <c:v>2128</c:v>
                </c:pt>
                <c:pt idx="12">
                  <c:v>2549</c:v>
                </c:pt>
                <c:pt idx="13">
                  <c:v>2435</c:v>
                </c:pt>
                <c:pt idx="14">
                  <c:v>2468</c:v>
                </c:pt>
                <c:pt idx="15">
                  <c:v>2220</c:v>
                </c:pt>
                <c:pt idx="16">
                  <c:v>1909</c:v>
                </c:pt>
                <c:pt idx="17">
                  <c:v>1443</c:v>
                </c:pt>
              </c:numCache>
            </c:numRef>
          </c:val>
          <c:extLst>
            <c:ext xmlns:c16="http://schemas.microsoft.com/office/drawing/2014/chart" uri="{C3380CC4-5D6E-409C-BE32-E72D297353CC}">
              <c16:uniqueId val="{0000000B-06D7-4C2F-AAB1-3E17A665F067}"/>
            </c:ext>
          </c:extLst>
        </c:ser>
        <c:ser>
          <c:idx val="12"/>
          <c:order val="12"/>
          <c:tx>
            <c:strRef>
              <c:f>Sheet2!$N$1</c:f>
              <c:strCache>
                <c:ptCount val="1"/>
                <c:pt idx="0">
                  <c:v>s25</c:v>
                </c:pt>
              </c:strCache>
            </c:strRef>
          </c:tx>
          <c:spPr>
            <a:solidFill>
              <a:schemeClr val="accent1">
                <a:lumMod val="80000"/>
                <a:lumOff val="2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Sheet2!$N$2:$N$19</c:f>
              <c:numCache>
                <c:formatCode>General</c:formatCode>
                <c:ptCount val="18"/>
                <c:pt idx="0">
                  <c:v>455</c:v>
                </c:pt>
                <c:pt idx="1">
                  <c:v>473</c:v>
                </c:pt>
                <c:pt idx="2">
                  <c:v>519</c:v>
                </c:pt>
                <c:pt idx="3">
                  <c:v>1521</c:v>
                </c:pt>
                <c:pt idx="4">
                  <c:v>1542</c:v>
                </c:pt>
                <c:pt idx="5">
                  <c:v>1550</c:v>
                </c:pt>
                <c:pt idx="6">
                  <c:v>1543</c:v>
                </c:pt>
                <c:pt idx="7">
                  <c:v>1552</c:v>
                </c:pt>
                <c:pt idx="8">
                  <c:v>1564</c:v>
                </c:pt>
                <c:pt idx="9">
                  <c:v>1796</c:v>
                </c:pt>
                <c:pt idx="10">
                  <c:v>2105</c:v>
                </c:pt>
                <c:pt idx="11">
                  <c:v>2250</c:v>
                </c:pt>
                <c:pt idx="12">
                  <c:v>2527</c:v>
                </c:pt>
                <c:pt idx="13">
                  <c:v>2452</c:v>
                </c:pt>
                <c:pt idx="14">
                  <c:v>2421</c:v>
                </c:pt>
                <c:pt idx="15">
                  <c:v>2353</c:v>
                </c:pt>
                <c:pt idx="16">
                  <c:v>1897</c:v>
                </c:pt>
                <c:pt idx="17">
                  <c:v>1434</c:v>
                </c:pt>
              </c:numCache>
            </c:numRef>
          </c:val>
          <c:extLst>
            <c:ext xmlns:c16="http://schemas.microsoft.com/office/drawing/2014/chart" uri="{C3380CC4-5D6E-409C-BE32-E72D297353CC}">
              <c16:uniqueId val="{0000000C-06D7-4C2F-AAB1-3E17A665F067}"/>
            </c:ext>
          </c:extLst>
        </c:ser>
        <c:ser>
          <c:idx val="13"/>
          <c:order val="13"/>
          <c:tx>
            <c:strRef>
              <c:f>Sheet2!$O$1</c:f>
              <c:strCache>
                <c:ptCount val="1"/>
                <c:pt idx="0">
                  <c:v>s27</c:v>
                </c:pt>
              </c:strCache>
            </c:strRef>
          </c:tx>
          <c:spPr>
            <a:solidFill>
              <a:schemeClr val="accent2">
                <a:lumMod val="80000"/>
                <a:lumOff val="2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Sheet2!$O$2:$O$19</c:f>
              <c:numCache>
                <c:formatCode>General</c:formatCode>
                <c:ptCount val="18"/>
                <c:pt idx="0">
                  <c:v>439</c:v>
                </c:pt>
                <c:pt idx="1">
                  <c:v>456</c:v>
                </c:pt>
                <c:pt idx="2">
                  <c:v>492</c:v>
                </c:pt>
                <c:pt idx="3">
                  <c:v>1531</c:v>
                </c:pt>
                <c:pt idx="4">
                  <c:v>1561</c:v>
                </c:pt>
                <c:pt idx="5">
                  <c:v>1558</c:v>
                </c:pt>
                <c:pt idx="6">
                  <c:v>1560</c:v>
                </c:pt>
                <c:pt idx="7">
                  <c:v>1556</c:v>
                </c:pt>
                <c:pt idx="8">
                  <c:v>1580</c:v>
                </c:pt>
                <c:pt idx="9">
                  <c:v>1819</c:v>
                </c:pt>
                <c:pt idx="10">
                  <c:v>2114</c:v>
                </c:pt>
                <c:pt idx="11">
                  <c:v>2204</c:v>
                </c:pt>
                <c:pt idx="12">
                  <c:v>2495</c:v>
                </c:pt>
                <c:pt idx="13">
                  <c:v>2415</c:v>
                </c:pt>
                <c:pt idx="14">
                  <c:v>2415</c:v>
                </c:pt>
                <c:pt idx="15">
                  <c:v>2265</c:v>
                </c:pt>
                <c:pt idx="16">
                  <c:v>1334</c:v>
                </c:pt>
                <c:pt idx="17">
                  <c:v>1464</c:v>
                </c:pt>
              </c:numCache>
            </c:numRef>
          </c:val>
          <c:extLst>
            <c:ext xmlns:c16="http://schemas.microsoft.com/office/drawing/2014/chart" uri="{C3380CC4-5D6E-409C-BE32-E72D297353CC}">
              <c16:uniqueId val="{0000000D-06D7-4C2F-AAB1-3E17A665F067}"/>
            </c:ext>
          </c:extLst>
        </c:ser>
        <c:ser>
          <c:idx val="14"/>
          <c:order val="14"/>
          <c:tx>
            <c:strRef>
              <c:f>Sheet2!$P$1</c:f>
              <c:strCache>
                <c:ptCount val="1"/>
                <c:pt idx="0">
                  <c:v>s29</c:v>
                </c:pt>
              </c:strCache>
            </c:strRef>
          </c:tx>
          <c:spPr>
            <a:solidFill>
              <a:schemeClr val="accent3">
                <a:lumMod val="80000"/>
                <a:lumOff val="2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Sheet2!$P$2:$P$19</c:f>
              <c:numCache>
                <c:formatCode>General</c:formatCode>
                <c:ptCount val="18"/>
                <c:pt idx="0">
                  <c:v>422</c:v>
                </c:pt>
                <c:pt idx="1">
                  <c:v>436</c:v>
                </c:pt>
                <c:pt idx="2">
                  <c:v>492</c:v>
                </c:pt>
                <c:pt idx="3">
                  <c:v>1545</c:v>
                </c:pt>
                <c:pt idx="4">
                  <c:v>1558</c:v>
                </c:pt>
                <c:pt idx="5">
                  <c:v>1561</c:v>
                </c:pt>
                <c:pt idx="6">
                  <c:v>1558</c:v>
                </c:pt>
                <c:pt idx="7">
                  <c:v>1559</c:v>
                </c:pt>
                <c:pt idx="8">
                  <c:v>1597</c:v>
                </c:pt>
                <c:pt idx="9">
                  <c:v>1848</c:v>
                </c:pt>
                <c:pt idx="10">
                  <c:v>2084</c:v>
                </c:pt>
                <c:pt idx="11">
                  <c:v>2154</c:v>
                </c:pt>
                <c:pt idx="12">
                  <c:v>2508</c:v>
                </c:pt>
                <c:pt idx="13">
                  <c:v>2345</c:v>
                </c:pt>
                <c:pt idx="14">
                  <c:v>2433</c:v>
                </c:pt>
                <c:pt idx="15">
                  <c:v>2115</c:v>
                </c:pt>
                <c:pt idx="16">
                  <c:v>1746</c:v>
                </c:pt>
                <c:pt idx="17">
                  <c:v>1461</c:v>
                </c:pt>
              </c:numCache>
            </c:numRef>
          </c:val>
          <c:extLst>
            <c:ext xmlns:c16="http://schemas.microsoft.com/office/drawing/2014/chart" uri="{C3380CC4-5D6E-409C-BE32-E72D297353CC}">
              <c16:uniqueId val="{0000000E-06D7-4C2F-AAB1-3E17A665F067}"/>
            </c:ext>
          </c:extLst>
        </c:ser>
        <c:ser>
          <c:idx val="15"/>
          <c:order val="15"/>
          <c:tx>
            <c:strRef>
              <c:f>Sheet2!$Q$1</c:f>
              <c:strCache>
                <c:ptCount val="1"/>
                <c:pt idx="0">
                  <c:v>s31</c:v>
                </c:pt>
              </c:strCache>
            </c:strRef>
          </c:tx>
          <c:spPr>
            <a:solidFill>
              <a:schemeClr val="accent4">
                <a:lumMod val="80000"/>
                <a:lumOff val="20000"/>
              </a:schemeClr>
            </a:solidFill>
            <a:ln>
              <a:noFill/>
            </a:ln>
            <a:effectLst/>
          </c:spPr>
          <c:cat>
            <c:strRef>
              <c:f>Sheet2!$A$2:$A$19</c:f>
              <c:strCache>
                <c:ptCount val="18"/>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pt idx="14">
                  <c:v>8k</c:v>
                </c:pt>
                <c:pt idx="15">
                  <c:v>4k</c:v>
                </c:pt>
                <c:pt idx="16">
                  <c:v>2k</c:v>
                </c:pt>
                <c:pt idx="17">
                  <c:v>1k</c:v>
                </c:pt>
              </c:strCache>
            </c:strRef>
          </c:cat>
          <c:val>
            <c:numRef>
              <c:f>Sheet2!$Q$2:$Q$19</c:f>
              <c:numCache>
                <c:formatCode>General</c:formatCode>
                <c:ptCount val="18"/>
                <c:pt idx="0">
                  <c:v>410</c:v>
                </c:pt>
                <c:pt idx="1">
                  <c:v>420</c:v>
                </c:pt>
                <c:pt idx="2">
                  <c:v>526</c:v>
                </c:pt>
                <c:pt idx="3">
                  <c:v>1499</c:v>
                </c:pt>
                <c:pt idx="4">
                  <c:v>1559</c:v>
                </c:pt>
                <c:pt idx="5">
                  <c:v>1558</c:v>
                </c:pt>
                <c:pt idx="6">
                  <c:v>1552</c:v>
                </c:pt>
                <c:pt idx="7">
                  <c:v>1554</c:v>
                </c:pt>
                <c:pt idx="8">
                  <c:v>1605</c:v>
                </c:pt>
                <c:pt idx="9">
                  <c:v>1868</c:v>
                </c:pt>
                <c:pt idx="10">
                  <c:v>2141</c:v>
                </c:pt>
                <c:pt idx="11">
                  <c:v>2209</c:v>
                </c:pt>
                <c:pt idx="12">
                  <c:v>2488</c:v>
                </c:pt>
                <c:pt idx="13">
                  <c:v>2326</c:v>
                </c:pt>
                <c:pt idx="14">
                  <c:v>2414</c:v>
                </c:pt>
                <c:pt idx="15">
                  <c:v>2104</c:v>
                </c:pt>
                <c:pt idx="16">
                  <c:v>1761</c:v>
                </c:pt>
                <c:pt idx="17">
                  <c:v>1377</c:v>
                </c:pt>
              </c:numCache>
            </c:numRef>
          </c:val>
          <c:extLst>
            <c:ext xmlns:c16="http://schemas.microsoft.com/office/drawing/2014/chart" uri="{C3380CC4-5D6E-409C-BE32-E72D297353CC}">
              <c16:uniqueId val="{0000000F-06D7-4C2F-AAB1-3E17A665F067}"/>
            </c:ext>
          </c:extLst>
        </c:ser>
        <c:dLbls>
          <c:showLegendKey val="0"/>
          <c:showVal val="0"/>
          <c:showCatName val="0"/>
          <c:showSerName val="0"/>
          <c:showPercent val="0"/>
          <c:showBubbleSize val="0"/>
        </c:dLbls>
        <c:axId val="408344671"/>
        <c:axId val="408348831"/>
      </c:areaChart>
      <c:catAx>
        <c:axId val="4083446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408348831"/>
        <c:crosses val="autoZero"/>
        <c:auto val="1"/>
        <c:lblAlgn val="ctr"/>
        <c:lblOffset val="100"/>
        <c:noMultiLvlLbl val="0"/>
      </c:catAx>
      <c:valAx>
        <c:axId val="408348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408344671"/>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solidFill>
      <a:schemeClr val="bg1"/>
    </a:solidFill>
    <a:ln>
      <a:noFill/>
    </a:ln>
    <a:effectLst/>
  </c:spPr>
  <c:txPr>
    <a:bodyPr/>
    <a:lstStyle/>
    <a:p>
      <a:pPr>
        <a:defRPr sz="18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8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082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5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3904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A61015F-7CC6-4D0A-9D87-873EA4C304CC}"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748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6143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768096" y="2967788"/>
            <a:ext cx="3566160" cy="334157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smtClean="0"/>
              <a:t>编辑母版文本样式</a:t>
            </a:r>
          </a:p>
        </p:txBody>
      </p:sp>
      <p:sp>
        <p:nvSpPr>
          <p:cNvPr id="6" name="Content Placeholder 5"/>
          <p:cNvSpPr>
            <a:spLocks noGrp="1"/>
          </p:cNvSpPr>
          <p:nvPr>
            <p:ph sz="quarter" idx="4"/>
          </p:nvPr>
        </p:nvSpPr>
        <p:spPr>
          <a:xfrm>
            <a:off x="4491990" y="2967788"/>
            <a:ext cx="3566160" cy="334157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4/18/2018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97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93640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4/18/2018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6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5C68B11-C5A8-448C-8CE9-B1A273C79CFC}"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3549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16CA0-919D-4A49-9C8A-62FDFB3A5183}"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09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4/18/2018</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033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2734" y="4960137"/>
            <a:ext cx="6059466" cy="1463040"/>
          </a:xfrm>
        </p:spPr>
        <p:txBody>
          <a:bodyPr/>
          <a:lstStyle/>
          <a:p>
            <a:r>
              <a:rPr lang="zh-CN" altLang="en-US" dirty="0" smtClean="0"/>
              <a:t>有关</a:t>
            </a:r>
            <a:r>
              <a:rPr lang="en-US" altLang="zh-CN" dirty="0" smtClean="0"/>
              <a:t>Cache</a:t>
            </a:r>
            <a:r>
              <a:rPr lang="zh-CN" altLang="en-US" smtClean="0"/>
              <a:t>的那些事</a:t>
            </a:r>
            <a:endParaRPr lang="zh-CN" altLang="en-US" dirty="0"/>
          </a:p>
        </p:txBody>
      </p:sp>
      <p:sp>
        <p:nvSpPr>
          <p:cNvPr id="3" name="副标题 2"/>
          <p:cNvSpPr>
            <a:spLocks noGrp="1"/>
          </p:cNvSpPr>
          <p:nvPr>
            <p:ph type="subTitle" idx="1"/>
          </p:nvPr>
        </p:nvSpPr>
        <p:spPr/>
        <p:txBody>
          <a:bodyPr>
            <a:normAutofit/>
          </a:bodyPr>
          <a:lstStyle/>
          <a:p>
            <a:r>
              <a:rPr lang="zh-CN" altLang="en-US" sz="3200" dirty="0" smtClean="0"/>
              <a:t>陈至成</a:t>
            </a:r>
            <a:endParaRPr lang="en-US" altLang="zh-CN" sz="3200" dirty="0" smtClean="0"/>
          </a:p>
          <a:p>
            <a:r>
              <a:rPr lang="en-US" altLang="zh-CN" sz="2400" dirty="0" smtClean="0"/>
              <a:t>15121115</a:t>
            </a:r>
          </a:p>
        </p:txBody>
      </p:sp>
    </p:spTree>
    <p:extLst>
      <p:ext uri="{BB962C8B-B14F-4D97-AF65-F5344CB8AC3E}">
        <p14:creationId xmlns:p14="http://schemas.microsoft.com/office/powerpoint/2010/main" val="221613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optane</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 y="2084832"/>
            <a:ext cx="7531768" cy="4236276"/>
          </a:xfrm>
          <a:prstGeom prst="rect">
            <a:avLst/>
          </a:prstGeom>
        </p:spPr>
      </p:pic>
    </p:spTree>
    <p:extLst>
      <p:ext uri="{BB962C8B-B14F-4D97-AF65-F5344CB8AC3E}">
        <p14:creationId xmlns:p14="http://schemas.microsoft.com/office/powerpoint/2010/main" val="953719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存储器山</a:t>
            </a:r>
            <a:endParaRPr lang="zh-CN" altLang="en-US" dirty="0"/>
          </a:p>
        </p:txBody>
      </p:sp>
      <p:sp>
        <p:nvSpPr>
          <p:cNvPr id="3" name="内容占位符 2"/>
          <p:cNvSpPr>
            <a:spLocks noGrp="1"/>
          </p:cNvSpPr>
          <p:nvPr>
            <p:ph idx="1"/>
          </p:nvPr>
        </p:nvSpPr>
        <p:spPr>
          <a:xfrm>
            <a:off x="768096" y="2285999"/>
            <a:ext cx="3499104" cy="4410635"/>
          </a:xfrm>
        </p:spPr>
        <p:txBody>
          <a:bodyPr>
            <a:noAutofit/>
          </a:bodyPr>
          <a:lstStyle/>
          <a:p>
            <a:pPr>
              <a:lnSpc>
                <a:spcPct val="150000"/>
              </a:lnSpc>
            </a:pPr>
            <a:r>
              <a:rPr lang="zh-CN" altLang="en-US" sz="2800" dirty="0" smtClean="0"/>
              <a:t>每个计算机都有表明它存储器的能力特色的唯一的存储器山。右图展示了深入理解计算机系统封面上的存储器山。</a:t>
            </a:r>
            <a:endParaRPr lang="zh-CN" altLang="en-US" sz="2800" dirty="0"/>
          </a:p>
        </p:txBody>
      </p:sp>
      <p:pic>
        <p:nvPicPr>
          <p:cNvPr id="5" name="图片 4"/>
          <p:cNvPicPr>
            <a:picLocks noChangeAspect="1"/>
          </p:cNvPicPr>
          <p:nvPr/>
        </p:nvPicPr>
        <p:blipFill>
          <a:blip r:embed="rId2"/>
          <a:stretch>
            <a:fillRect/>
          </a:stretch>
        </p:blipFill>
        <p:spPr>
          <a:xfrm>
            <a:off x="4851274" y="1562100"/>
            <a:ext cx="3874994" cy="4982134"/>
          </a:xfrm>
          <a:prstGeom prst="rect">
            <a:avLst/>
          </a:prstGeom>
        </p:spPr>
      </p:pic>
    </p:spTree>
    <p:extLst>
      <p:ext uri="{BB962C8B-B14F-4D97-AF65-F5344CB8AC3E}">
        <p14:creationId xmlns:p14="http://schemas.microsoft.com/office/powerpoint/2010/main" val="3847330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3049411456"/>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212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2487978362"/>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047153755"/>
              </p:ext>
            </p:extLst>
          </p:nvPr>
        </p:nvGraphicFramePr>
        <p:xfrm>
          <a:off x="4497185" y="3120321"/>
          <a:ext cx="4090416" cy="2286000"/>
        </p:xfrm>
        <a:graphic>
          <a:graphicData uri="http://schemas.openxmlformats.org/drawingml/2006/table">
            <a:tbl>
              <a:tblPr firstRow="1" bandRow="1">
                <a:tableStyleId>{5940675A-B579-460E-94D1-54222C63F5DA}</a:tableStyleId>
              </a:tblPr>
              <a:tblGrid>
                <a:gridCol w="2045208">
                  <a:extLst>
                    <a:ext uri="{9D8B030D-6E8A-4147-A177-3AD203B41FA5}">
                      <a16:colId xmlns:a16="http://schemas.microsoft.com/office/drawing/2014/main" val="148827681"/>
                    </a:ext>
                  </a:extLst>
                </a:gridCol>
                <a:gridCol w="2045208">
                  <a:extLst>
                    <a:ext uri="{9D8B030D-6E8A-4147-A177-3AD203B41FA5}">
                      <a16:colId xmlns:a16="http://schemas.microsoft.com/office/drawing/2014/main" val="1124564839"/>
                    </a:ext>
                  </a:extLst>
                </a:gridCol>
              </a:tblGrid>
              <a:tr h="370840">
                <a:tc gridSpan="2">
                  <a:txBody>
                    <a:bodyPr/>
                    <a:lstStyle/>
                    <a:p>
                      <a:pPr algn="ctr"/>
                      <a:r>
                        <a:rPr lang="en-US" altLang="zh-CN" sz="2400" dirty="0" smtClean="0"/>
                        <a:t>Core i5-4200H </a:t>
                      </a:r>
                      <a:r>
                        <a:rPr lang="zh-CN" altLang="en-US" sz="2400" dirty="0" smtClean="0"/>
                        <a:t>缓存相关参数</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3242979326"/>
                  </a:ext>
                </a:extLst>
              </a:tr>
              <a:tr h="370840">
                <a:tc>
                  <a:txBody>
                    <a:bodyPr/>
                    <a:lstStyle/>
                    <a:p>
                      <a:r>
                        <a:rPr lang="zh-CN" altLang="en-US" sz="2400" dirty="0" smtClean="0"/>
                        <a:t>一级 数据</a:t>
                      </a:r>
                      <a:endParaRPr lang="zh-CN" altLang="en-US" sz="2400" dirty="0"/>
                    </a:p>
                  </a:txBody>
                  <a:tcPr/>
                </a:tc>
                <a:tc>
                  <a:txBody>
                    <a:bodyPr/>
                    <a:lstStyle/>
                    <a:p>
                      <a:r>
                        <a:rPr lang="en-US" altLang="zh-CN" sz="2400" dirty="0" smtClean="0"/>
                        <a:t>2x32KB</a:t>
                      </a:r>
                      <a:endParaRPr lang="zh-CN" altLang="en-US" sz="2400" dirty="0"/>
                    </a:p>
                  </a:txBody>
                  <a:tcPr/>
                </a:tc>
                <a:extLst>
                  <a:ext uri="{0D108BD9-81ED-4DB2-BD59-A6C34878D82A}">
                    <a16:rowId xmlns:a16="http://schemas.microsoft.com/office/drawing/2014/main" val="2810714848"/>
                  </a:ext>
                </a:extLst>
              </a:tr>
              <a:tr h="370840">
                <a:tc>
                  <a:txBody>
                    <a:bodyPr/>
                    <a:lstStyle/>
                    <a:p>
                      <a:r>
                        <a:rPr lang="zh-CN" altLang="en-US" sz="2400" dirty="0" smtClean="0"/>
                        <a:t>一级 指令</a:t>
                      </a:r>
                      <a:endParaRPr lang="zh-CN" altLang="en-US" sz="2400" dirty="0"/>
                    </a:p>
                  </a:txBody>
                  <a:tcPr/>
                </a:tc>
                <a:tc>
                  <a:txBody>
                    <a:bodyPr/>
                    <a:lstStyle/>
                    <a:p>
                      <a:r>
                        <a:rPr lang="en-US" altLang="zh-CN" sz="2400" dirty="0" smtClean="0"/>
                        <a:t>2x32KB</a:t>
                      </a:r>
                      <a:endParaRPr lang="zh-CN" altLang="en-US" sz="2400" dirty="0"/>
                    </a:p>
                  </a:txBody>
                  <a:tcPr/>
                </a:tc>
                <a:extLst>
                  <a:ext uri="{0D108BD9-81ED-4DB2-BD59-A6C34878D82A}">
                    <a16:rowId xmlns:a16="http://schemas.microsoft.com/office/drawing/2014/main" val="3178943137"/>
                  </a:ext>
                </a:extLst>
              </a:tr>
              <a:tr h="370840">
                <a:tc>
                  <a:txBody>
                    <a:bodyPr/>
                    <a:lstStyle/>
                    <a:p>
                      <a:r>
                        <a:rPr lang="zh-CN" altLang="en-US" sz="2400" dirty="0" smtClean="0"/>
                        <a:t>二级</a:t>
                      </a:r>
                      <a:endParaRPr lang="zh-CN" altLang="en-US" sz="2400" dirty="0"/>
                    </a:p>
                  </a:txBody>
                  <a:tcPr/>
                </a:tc>
                <a:tc>
                  <a:txBody>
                    <a:bodyPr/>
                    <a:lstStyle/>
                    <a:p>
                      <a:r>
                        <a:rPr lang="en-US" altLang="zh-CN" sz="2400" dirty="0" smtClean="0"/>
                        <a:t>2x256KB</a:t>
                      </a:r>
                      <a:endParaRPr lang="zh-CN" altLang="en-US" sz="2400" dirty="0"/>
                    </a:p>
                  </a:txBody>
                  <a:tcPr/>
                </a:tc>
                <a:extLst>
                  <a:ext uri="{0D108BD9-81ED-4DB2-BD59-A6C34878D82A}">
                    <a16:rowId xmlns:a16="http://schemas.microsoft.com/office/drawing/2014/main" val="1754860564"/>
                  </a:ext>
                </a:extLst>
              </a:tr>
              <a:tr h="370840">
                <a:tc>
                  <a:txBody>
                    <a:bodyPr/>
                    <a:lstStyle/>
                    <a:p>
                      <a:r>
                        <a:rPr lang="zh-CN" altLang="en-US" sz="2400" dirty="0" smtClean="0"/>
                        <a:t>三级</a:t>
                      </a:r>
                      <a:endParaRPr lang="zh-CN" altLang="en-US" sz="2400" dirty="0"/>
                    </a:p>
                  </a:txBody>
                  <a:tcPr/>
                </a:tc>
                <a:tc>
                  <a:txBody>
                    <a:bodyPr/>
                    <a:lstStyle/>
                    <a:p>
                      <a:r>
                        <a:rPr lang="en-US" altLang="zh-CN" sz="2400" dirty="0" smtClean="0"/>
                        <a:t>3MB</a:t>
                      </a:r>
                      <a:endParaRPr lang="zh-CN" altLang="en-US" sz="2400" dirty="0"/>
                    </a:p>
                  </a:txBody>
                  <a:tcPr/>
                </a:tc>
                <a:extLst>
                  <a:ext uri="{0D108BD9-81ED-4DB2-BD59-A6C34878D82A}">
                    <a16:rowId xmlns:a16="http://schemas.microsoft.com/office/drawing/2014/main" val="1714485672"/>
                  </a:ext>
                </a:extLst>
              </a:tr>
            </a:tbl>
          </a:graphicData>
        </a:graphic>
      </p:graphicFrame>
    </p:spTree>
    <p:extLst>
      <p:ext uri="{BB962C8B-B14F-4D97-AF65-F5344CB8AC3E}">
        <p14:creationId xmlns:p14="http://schemas.microsoft.com/office/powerpoint/2010/main" val="552004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2542334182"/>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2592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3644818990"/>
              </p:ext>
            </p:extLst>
          </p:nvPr>
        </p:nvGraphicFramePr>
        <p:xfrm>
          <a:off x="0" y="0"/>
          <a:ext cx="9143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2939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存储器山蕴含的信息</a:t>
            </a:r>
            <a:endParaRPr lang="zh-CN" altLang="en-US" dirty="0"/>
          </a:p>
        </p:txBody>
      </p:sp>
      <p:sp>
        <p:nvSpPr>
          <p:cNvPr id="3" name="内容占位符 2"/>
          <p:cNvSpPr>
            <a:spLocks noGrp="1"/>
          </p:cNvSpPr>
          <p:nvPr>
            <p:ph idx="1"/>
          </p:nvPr>
        </p:nvSpPr>
        <p:spPr>
          <a:xfrm>
            <a:off x="768096" y="2285999"/>
            <a:ext cx="7434610" cy="4249271"/>
          </a:xfrm>
        </p:spPr>
        <p:txBody>
          <a:bodyPr>
            <a:noAutofit/>
          </a:bodyPr>
          <a:lstStyle/>
          <a:p>
            <a:pPr>
              <a:lnSpc>
                <a:spcPct val="100000"/>
              </a:lnSpc>
            </a:pPr>
            <a:r>
              <a:rPr lang="zh-CN" altLang="en-US" sz="2400" dirty="0" smtClean="0"/>
              <a:t>垂直于工作集大小的山脊分别对应不同层级的存储器的时间局部性区域。</a:t>
            </a:r>
            <a:endParaRPr lang="en-US" altLang="zh-CN" sz="2400" dirty="0" smtClean="0"/>
          </a:p>
          <a:p>
            <a:pPr>
              <a:lnSpc>
                <a:spcPct val="100000"/>
              </a:lnSpc>
            </a:pPr>
            <a:r>
              <a:rPr lang="zh-CN" altLang="en-US" sz="2400" dirty="0" smtClean="0"/>
              <a:t>对于每一个时间局部性区域，有一个空间局部性的斜坡，空间局部性随着每次访问内存的步长的增加而降低。</a:t>
            </a:r>
            <a:endParaRPr lang="en-US" altLang="zh-CN" sz="2400" dirty="0" smtClean="0"/>
          </a:p>
          <a:p>
            <a:pPr>
              <a:lnSpc>
                <a:spcPct val="100000"/>
              </a:lnSpc>
            </a:pPr>
            <a:r>
              <a:rPr lang="zh-CN" altLang="en-US" sz="2400" dirty="0" smtClean="0"/>
              <a:t>即使当工作集太大，不能全部装进任何一个高速缓存的时候，主存山脊的最高点仍然比最低点高好几倍。因此，当程序的时间局部性很差的时候，空间局部性仍能够抢救一下程序的运行效率。</a:t>
            </a:r>
            <a:endParaRPr lang="en-US" altLang="zh-CN" sz="2400" dirty="0" smtClean="0"/>
          </a:p>
        </p:txBody>
      </p:sp>
    </p:spTree>
    <p:extLst>
      <p:ext uri="{BB962C8B-B14F-4D97-AF65-F5344CB8AC3E}">
        <p14:creationId xmlns:p14="http://schemas.microsoft.com/office/powerpoint/2010/main" val="2733976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存储器山蕴含的信息</a:t>
            </a:r>
            <a:endParaRPr lang="zh-CN" altLang="en-US" dirty="0"/>
          </a:p>
        </p:txBody>
      </p:sp>
      <p:sp>
        <p:nvSpPr>
          <p:cNvPr id="3" name="内容占位符 2"/>
          <p:cNvSpPr>
            <a:spLocks noGrp="1"/>
          </p:cNvSpPr>
          <p:nvPr>
            <p:ph idx="1"/>
          </p:nvPr>
        </p:nvSpPr>
        <p:spPr>
          <a:xfrm>
            <a:off x="768096" y="2285999"/>
            <a:ext cx="7652004" cy="4249271"/>
          </a:xfrm>
        </p:spPr>
        <p:txBody>
          <a:bodyPr>
            <a:noAutofit/>
          </a:bodyPr>
          <a:lstStyle/>
          <a:p>
            <a:pPr>
              <a:lnSpc>
                <a:spcPct val="100000"/>
              </a:lnSpc>
            </a:pPr>
            <a:r>
              <a:rPr lang="zh-CN" altLang="en-US" sz="2800" dirty="0" smtClean="0"/>
              <a:t>有一条特有趣的平坦的山脊线</a:t>
            </a:r>
            <a:endParaRPr lang="en-US" altLang="zh-CN" sz="2800" dirty="0"/>
          </a:p>
          <a:p>
            <a:pPr>
              <a:lnSpc>
                <a:spcPct val="100000"/>
              </a:lnSpc>
            </a:pPr>
            <a:r>
              <a:rPr lang="zh-CN" altLang="en-US" sz="2800" dirty="0" smtClean="0"/>
              <a:t>对于步长为</a:t>
            </a:r>
            <a:r>
              <a:rPr lang="en-US" altLang="zh-CN" sz="2800" dirty="0" smtClean="0"/>
              <a:t>1</a:t>
            </a:r>
            <a:r>
              <a:rPr lang="zh-CN" altLang="en-US" sz="2800" dirty="0" smtClean="0"/>
              <a:t>，垂直于步长轴，此时吞吐量相对保持不变。即使工作集超出了高速缓存的大小。</a:t>
            </a:r>
            <a:endParaRPr lang="en-US" altLang="zh-CN" sz="2800" dirty="0" smtClean="0"/>
          </a:p>
          <a:p>
            <a:pPr>
              <a:lnSpc>
                <a:spcPct val="100000"/>
              </a:lnSpc>
            </a:pPr>
            <a:r>
              <a:rPr lang="zh-CN" altLang="en-US" sz="2800" dirty="0" smtClean="0"/>
              <a:t>这是由于处理机存储器系统的硬件预取机制，他会自动的识别顺序的，步长为</a:t>
            </a:r>
            <a:r>
              <a:rPr lang="en-US" altLang="zh-CN" sz="2800" dirty="0" smtClean="0"/>
              <a:t>1</a:t>
            </a:r>
            <a:r>
              <a:rPr lang="zh-CN" altLang="en-US" sz="2800" dirty="0" smtClean="0"/>
              <a:t>的引用模式，试图在一些块被访问之前，就将他们取到高速缓存中</a:t>
            </a:r>
            <a:endParaRPr lang="en-US" altLang="zh-CN" sz="2800" dirty="0" smtClean="0"/>
          </a:p>
        </p:txBody>
      </p:sp>
    </p:spTree>
    <p:extLst>
      <p:ext uri="{BB962C8B-B14F-4D97-AF65-F5344CB8AC3E}">
        <p14:creationId xmlns:p14="http://schemas.microsoft.com/office/powerpoint/2010/main" val="578665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存储器山</a:t>
            </a:r>
            <a:r>
              <a:rPr lang="zh-CN" altLang="en-US" dirty="0" smtClean="0"/>
              <a:t>总结</a:t>
            </a:r>
            <a:endParaRPr lang="zh-CN" altLang="en-US" dirty="0"/>
          </a:p>
        </p:txBody>
      </p:sp>
      <p:sp>
        <p:nvSpPr>
          <p:cNvPr id="3" name="内容占位符 2"/>
          <p:cNvSpPr>
            <a:spLocks noGrp="1"/>
          </p:cNvSpPr>
          <p:nvPr>
            <p:ph idx="1"/>
          </p:nvPr>
        </p:nvSpPr>
        <p:spPr/>
        <p:txBody>
          <a:bodyPr>
            <a:normAutofit/>
          </a:bodyPr>
          <a:lstStyle/>
          <a:p>
            <a:pPr>
              <a:lnSpc>
                <a:spcPct val="100000"/>
              </a:lnSpc>
            </a:pPr>
            <a:r>
              <a:rPr lang="zh-CN" altLang="en-US" sz="2800" dirty="0" smtClean="0"/>
              <a:t>存储器系统的性能不是一个数字就能描述的。相反，它是一座时间和空间局部性的山，这座山的上升高度的差别可能会超过一个数量级。</a:t>
            </a:r>
            <a:endParaRPr lang="en-US" altLang="zh-CN" sz="2800" dirty="0" smtClean="0"/>
          </a:p>
          <a:p>
            <a:pPr>
              <a:lnSpc>
                <a:spcPct val="100000"/>
              </a:lnSpc>
            </a:pPr>
            <a:r>
              <a:rPr lang="zh-CN" altLang="en-US" sz="2800" smtClean="0"/>
              <a:t>编写程序的过程中，应当使得</a:t>
            </a:r>
            <a:r>
              <a:rPr lang="zh-CN" altLang="en-US" sz="2800" dirty="0" smtClean="0"/>
              <a:t>程序运行在山峰，而不是低谷。目标就是</a:t>
            </a:r>
            <a:r>
              <a:rPr lang="zh-CN" altLang="en-US" sz="2800" smtClean="0"/>
              <a:t>利用时间及空间局部性</a:t>
            </a:r>
            <a:r>
              <a:rPr lang="zh-CN" altLang="en-US" sz="2800" dirty="0" smtClean="0"/>
              <a:t>，提高程序的运行效率。</a:t>
            </a:r>
            <a:endParaRPr lang="zh-CN" altLang="en-US" sz="2800" dirty="0"/>
          </a:p>
        </p:txBody>
      </p:sp>
    </p:spTree>
    <p:extLst>
      <p:ext uri="{BB962C8B-B14F-4D97-AF65-F5344CB8AC3E}">
        <p14:creationId xmlns:p14="http://schemas.microsoft.com/office/powerpoint/2010/main" val="3255861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a:t>
            </a:r>
            <a:r>
              <a:rPr lang="en-US" altLang="zh-CN" dirty="0" smtClean="0"/>
              <a:t>cache</a:t>
            </a:r>
            <a:r>
              <a:rPr lang="zh-CN" altLang="en-US" dirty="0" smtClean="0"/>
              <a:t>友好型代码</a:t>
            </a:r>
            <a:endParaRPr lang="zh-CN" altLang="en-US" dirty="0"/>
          </a:p>
        </p:txBody>
      </p:sp>
      <p:sp>
        <p:nvSpPr>
          <p:cNvPr id="3" name="内容占位符 2"/>
          <p:cNvSpPr>
            <a:spLocks noGrp="1"/>
          </p:cNvSpPr>
          <p:nvPr>
            <p:ph idx="1"/>
          </p:nvPr>
        </p:nvSpPr>
        <p:spPr>
          <a:xfrm>
            <a:off x="377952" y="2743199"/>
            <a:ext cx="4413504" cy="2477193"/>
          </a:xfrm>
        </p:spPr>
        <p:txBody>
          <a:bodyPr>
            <a:noAutofit/>
          </a:bodyPr>
          <a:lstStyle/>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for(</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 = 0; </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 &lt; n; </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a:t>
            </a:r>
          </a:p>
          <a:p>
            <a:pPr>
              <a:lnSpc>
                <a:spcPct val="100000"/>
              </a:lnSpc>
              <a:spcBef>
                <a:spcPts val="600"/>
              </a:spcBef>
            </a:pPr>
            <a:r>
              <a:rPr lang="en-US" altLang="zh-CN" sz="1400" dirty="0" smtClean="0">
                <a:latin typeface="Source Code Pro Semibold" panose="020B0609030403020204" pitchFamily="49" charset="0"/>
                <a:ea typeface="Source Code Pro Semibold" panose="020B0609030403020204" pitchFamily="49" charset="0"/>
              </a:rPr>
              <a:t>    for(j </a:t>
            </a:r>
            <a:r>
              <a:rPr lang="en-US" altLang="zh-CN" sz="1400" dirty="0">
                <a:latin typeface="Source Code Pro Semibold" panose="020B0609030403020204" pitchFamily="49" charset="0"/>
                <a:ea typeface="Source Code Pro Semibold" panose="020B0609030403020204" pitchFamily="49" charset="0"/>
              </a:rPr>
              <a:t>= 0; j &lt; n; </a:t>
            </a:r>
            <a:r>
              <a:rPr lang="en-US" altLang="zh-CN" sz="1400" dirty="0" err="1">
                <a:latin typeface="Source Code Pro Semibold" panose="020B0609030403020204" pitchFamily="49" charset="0"/>
                <a:ea typeface="Source Code Pro Semibold" panose="020B0609030403020204" pitchFamily="49" charset="0"/>
              </a:rPr>
              <a:t>j++</a:t>
            </a:r>
            <a:r>
              <a:rPr lang="en-US" altLang="zh-CN" sz="1400" dirty="0">
                <a:latin typeface="Source Code Pro Semibold" panose="020B0609030403020204" pitchFamily="49" charset="0"/>
                <a:ea typeface="Source Code Pro Semibold" panose="020B0609030403020204" pitchFamily="49" charset="0"/>
              </a:rPr>
              <a:t>){</a:t>
            </a:r>
          </a:p>
          <a:p>
            <a:pPr>
              <a:lnSpc>
                <a:spcPct val="100000"/>
              </a:lnSpc>
              <a:spcBef>
                <a:spcPts val="600"/>
              </a:spcBef>
            </a:pPr>
            <a:r>
              <a:rPr lang="en-US" altLang="zh-CN" sz="1400" dirty="0" smtClean="0">
                <a:latin typeface="Source Code Pro Semibold" panose="020B0609030403020204" pitchFamily="49" charset="0"/>
                <a:ea typeface="Source Code Pro Semibold" panose="020B0609030403020204" pitchFamily="49" charset="0"/>
              </a:rPr>
              <a:t>        sum </a:t>
            </a:r>
            <a:r>
              <a:rPr lang="en-US" altLang="zh-CN" sz="1400" dirty="0">
                <a:latin typeface="Source Code Pro Semibold" panose="020B0609030403020204" pitchFamily="49" charset="0"/>
                <a:ea typeface="Source Code Pro Semibold" panose="020B0609030403020204" pitchFamily="49" charset="0"/>
              </a:rPr>
              <a:t>= 0</a:t>
            </a:r>
          </a:p>
          <a:p>
            <a:pPr>
              <a:lnSpc>
                <a:spcPct val="100000"/>
              </a:lnSpc>
              <a:spcBef>
                <a:spcPts val="600"/>
              </a:spcBef>
            </a:pPr>
            <a:r>
              <a:rPr lang="en-US" altLang="zh-CN" sz="1400" dirty="0" smtClean="0">
                <a:latin typeface="Source Code Pro Semibold" panose="020B0609030403020204" pitchFamily="49" charset="0"/>
                <a:ea typeface="Source Code Pro Semibold" panose="020B0609030403020204" pitchFamily="49" charset="0"/>
              </a:rPr>
              <a:t>        for(k </a:t>
            </a:r>
            <a:r>
              <a:rPr lang="en-US" altLang="zh-CN" sz="1400" dirty="0">
                <a:latin typeface="Source Code Pro Semibold" panose="020B0609030403020204" pitchFamily="49" charset="0"/>
                <a:ea typeface="Source Code Pro Semibold" panose="020B0609030403020204" pitchFamily="49" charset="0"/>
              </a:rPr>
              <a:t>= 0; k &lt; n; k</a:t>
            </a:r>
            <a:r>
              <a:rPr lang="en-US" altLang="zh-CN" sz="1400" dirty="0" smtClean="0">
                <a:latin typeface="Source Code Pro Semibold" panose="020B0609030403020204" pitchFamily="49" charset="0"/>
                <a:ea typeface="Source Code Pro Semibold" panose="020B0609030403020204" pitchFamily="49" charset="0"/>
              </a:rPr>
              <a:t>++){</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a:t>
            </a:r>
            <a:r>
              <a:rPr lang="en-US" altLang="zh-CN" sz="1400" dirty="0" smtClean="0">
                <a:latin typeface="Source Code Pro Semibold" panose="020B0609030403020204" pitchFamily="49" charset="0"/>
                <a:ea typeface="Source Code Pro Semibold" panose="020B0609030403020204" pitchFamily="49" charset="0"/>
              </a:rPr>
              <a:t>           sum </a:t>
            </a:r>
            <a:r>
              <a:rPr lang="en-US" altLang="zh-CN" sz="1400" dirty="0">
                <a:latin typeface="Source Code Pro Semibold" panose="020B0609030403020204" pitchFamily="49" charset="0"/>
                <a:ea typeface="Source Code Pro Semibold" panose="020B0609030403020204" pitchFamily="49" charset="0"/>
              </a:rPr>
              <a:t>+= A[</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][k] * B[k][j];</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a:t>
            </a:r>
            <a:r>
              <a:rPr lang="en-US" altLang="zh-CN" sz="1400" dirty="0" smtClean="0">
                <a:latin typeface="Source Code Pro Semibold" panose="020B0609030403020204" pitchFamily="49" charset="0"/>
                <a:ea typeface="Source Code Pro Semibold" panose="020B0609030403020204" pitchFamily="49" charset="0"/>
              </a:rPr>
              <a:t>       }</a:t>
            </a:r>
            <a:endParaRPr lang="en-US" altLang="zh-CN" sz="1400" dirty="0">
              <a:latin typeface="Source Code Pro Semibold" panose="020B0609030403020204" pitchFamily="49" charset="0"/>
              <a:ea typeface="Source Code Pro Semibold" panose="020B0609030403020204" pitchFamily="49" charset="0"/>
            </a:endParaRPr>
          </a:p>
          <a:p>
            <a:pPr>
              <a:lnSpc>
                <a:spcPct val="100000"/>
              </a:lnSpc>
              <a:spcBef>
                <a:spcPts val="600"/>
              </a:spcBef>
            </a:pPr>
            <a:r>
              <a:rPr lang="en-US" altLang="zh-CN" sz="1400" dirty="0" smtClean="0">
                <a:latin typeface="Source Code Pro Semibold" panose="020B0609030403020204" pitchFamily="49" charset="0"/>
                <a:ea typeface="Source Code Pro Semibold" panose="020B0609030403020204" pitchFamily="49" charset="0"/>
              </a:rPr>
              <a:t>        c[</a:t>
            </a:r>
            <a:r>
              <a:rPr lang="en-US" altLang="zh-CN" sz="1400" dirty="0" err="1" smtClean="0">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][j] += sum;</a:t>
            </a:r>
          </a:p>
          <a:p>
            <a:pPr>
              <a:lnSpc>
                <a:spcPct val="100000"/>
              </a:lnSpc>
              <a:spcBef>
                <a:spcPts val="600"/>
              </a:spcBef>
            </a:pPr>
            <a:r>
              <a:rPr lang="en-US" altLang="zh-CN" sz="1400" dirty="0" smtClean="0">
                <a:latin typeface="Source Code Pro Semibold" panose="020B0609030403020204" pitchFamily="49" charset="0"/>
                <a:ea typeface="Source Code Pro Semibold" panose="020B0609030403020204" pitchFamily="49" charset="0"/>
              </a:rPr>
              <a:t>    }</a:t>
            </a:r>
            <a:endParaRPr lang="en-US" altLang="zh-CN" sz="1400" dirty="0">
              <a:latin typeface="Source Code Pro Semibold" panose="020B0609030403020204" pitchFamily="49" charset="0"/>
              <a:ea typeface="Source Code Pro Semibold" panose="020B0609030403020204" pitchFamily="49" charset="0"/>
            </a:endParaRP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a:t>
            </a:r>
            <a:endParaRPr lang="zh-CN" altLang="en-US" sz="1400" dirty="0">
              <a:latin typeface="Source Code Pro Semibold" panose="020B0609030403020204" pitchFamily="49" charset="0"/>
            </a:endParaRPr>
          </a:p>
        </p:txBody>
      </p:sp>
      <p:sp>
        <p:nvSpPr>
          <p:cNvPr id="4" name="内容占位符 2"/>
          <p:cNvSpPr txBox="1">
            <a:spLocks/>
          </p:cNvSpPr>
          <p:nvPr/>
        </p:nvSpPr>
        <p:spPr>
          <a:xfrm>
            <a:off x="4791456" y="2743198"/>
            <a:ext cx="4513810" cy="247719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for(k = 0; k &lt; n; k++){</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for(</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 = 0; </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 &lt; n; </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r = A[</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][k];</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for(j = 0; j &lt; n; j++){</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C[</a:t>
            </a:r>
            <a:r>
              <a:rPr lang="en-US" altLang="zh-CN" sz="1400" dirty="0" err="1">
                <a:latin typeface="Source Code Pro Semibold" panose="020B0609030403020204" pitchFamily="49" charset="0"/>
                <a:ea typeface="Source Code Pro Semibold" panose="020B0609030403020204" pitchFamily="49" charset="0"/>
              </a:rPr>
              <a:t>i</a:t>
            </a:r>
            <a:r>
              <a:rPr lang="en-US" altLang="zh-CN" sz="1400" dirty="0">
                <a:latin typeface="Source Code Pro Semibold" panose="020B0609030403020204" pitchFamily="49" charset="0"/>
                <a:ea typeface="Source Code Pro Semibold" panose="020B0609030403020204" pitchFamily="49" charset="0"/>
              </a:rPr>
              <a:t>][j] += r * </a:t>
            </a:r>
            <a:r>
              <a:rPr lang="en-US" altLang="zh-CN" sz="1400" dirty="0" smtClean="0">
                <a:latin typeface="Source Code Pro Semibold" panose="020B0609030403020204" pitchFamily="49" charset="0"/>
                <a:ea typeface="Source Code Pro Semibold" panose="020B0609030403020204" pitchFamily="49" charset="0"/>
              </a:rPr>
              <a:t>B[k][j];</a:t>
            </a:r>
            <a:endParaRPr lang="en-US" altLang="zh-CN" sz="1400" dirty="0">
              <a:latin typeface="Source Code Pro Semibold" panose="020B0609030403020204" pitchFamily="49" charset="0"/>
              <a:ea typeface="Source Code Pro Semibold" panose="020B0609030403020204" pitchFamily="49" charset="0"/>
            </a:endParaRP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    }</a:t>
            </a:r>
          </a:p>
          <a:p>
            <a:pPr>
              <a:lnSpc>
                <a:spcPct val="100000"/>
              </a:lnSpc>
              <a:spcBef>
                <a:spcPts val="600"/>
              </a:spcBef>
            </a:pPr>
            <a:r>
              <a:rPr lang="en-US" altLang="zh-CN" sz="1400" dirty="0">
                <a:latin typeface="Source Code Pro Semibold" panose="020B0609030403020204" pitchFamily="49" charset="0"/>
                <a:ea typeface="Source Code Pro Semibold" panose="020B0609030403020204" pitchFamily="49" charset="0"/>
              </a:rPr>
              <a:t>}</a:t>
            </a:r>
            <a:endParaRPr lang="zh-CN" altLang="en-US" sz="1400" dirty="0">
              <a:latin typeface="Source Code Pro Semibold" panose="020B0609030403020204" pitchFamily="49" charset="0"/>
            </a:endParaRPr>
          </a:p>
        </p:txBody>
      </p:sp>
    </p:spTree>
    <p:extLst>
      <p:ext uri="{BB962C8B-B14F-4D97-AF65-F5344CB8AC3E}">
        <p14:creationId xmlns:p14="http://schemas.microsoft.com/office/powerpoint/2010/main" val="1360831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哪里有</a:t>
            </a:r>
            <a:r>
              <a:rPr lang="en-US" altLang="zh-CN" dirty="0" smtClean="0"/>
              <a:t>Cache</a:t>
            </a:r>
            <a:endParaRPr lang="zh-CN" altLang="en-US" dirty="0"/>
          </a:p>
        </p:txBody>
      </p:sp>
      <p:sp>
        <p:nvSpPr>
          <p:cNvPr id="3" name="内容占位符 2"/>
          <p:cNvSpPr>
            <a:spLocks noGrp="1"/>
          </p:cNvSpPr>
          <p:nvPr>
            <p:ph idx="1"/>
          </p:nvPr>
        </p:nvSpPr>
        <p:spPr>
          <a:xfrm>
            <a:off x="768096" y="2676698"/>
            <a:ext cx="7290055" cy="4023360"/>
          </a:xfrm>
        </p:spPr>
        <p:txBody>
          <a:bodyPr numCol="2">
            <a:normAutofit/>
          </a:bodyPr>
          <a:lstStyle/>
          <a:p>
            <a:pPr>
              <a:buFont typeface="Wingdings" panose="05000000000000000000" pitchFamily="2" charset="2"/>
              <a:buChar char="Ø"/>
            </a:pPr>
            <a:r>
              <a:rPr lang="en-US" altLang="zh-CN" sz="4400" dirty="0" smtClean="0"/>
              <a:t>Hardware:</a:t>
            </a:r>
          </a:p>
          <a:p>
            <a:pPr lvl="1">
              <a:buFont typeface="Wingdings" panose="05000000000000000000" pitchFamily="2" charset="2"/>
              <a:buChar char="Ø"/>
            </a:pPr>
            <a:r>
              <a:rPr lang="en-US" altLang="zh-CN" sz="3600" dirty="0" smtClean="0"/>
              <a:t>CPU</a:t>
            </a:r>
          </a:p>
          <a:p>
            <a:pPr lvl="1">
              <a:buFont typeface="Wingdings" panose="05000000000000000000" pitchFamily="2" charset="2"/>
              <a:buChar char="Ø"/>
            </a:pPr>
            <a:r>
              <a:rPr lang="en-US" altLang="zh-CN" sz="3600" dirty="0" smtClean="0"/>
              <a:t>GPU</a:t>
            </a:r>
          </a:p>
          <a:p>
            <a:pPr lvl="1">
              <a:buFont typeface="Wingdings" panose="05000000000000000000" pitchFamily="2" charset="2"/>
              <a:buChar char="Ø"/>
            </a:pPr>
            <a:r>
              <a:rPr lang="en-US" altLang="zh-CN" sz="3600" dirty="0" smtClean="0"/>
              <a:t>DSP</a:t>
            </a:r>
          </a:p>
          <a:p>
            <a:pPr lvl="1">
              <a:buFont typeface="Wingdings" panose="05000000000000000000" pitchFamily="2" charset="2"/>
              <a:buChar char="Ø"/>
            </a:pPr>
            <a:endParaRPr lang="en-US" altLang="zh-CN" sz="3600" dirty="0" smtClean="0"/>
          </a:p>
          <a:p>
            <a:pPr marL="128016" lvl="1" indent="0">
              <a:buNone/>
            </a:pPr>
            <a:endParaRPr lang="en-US" altLang="zh-CN" sz="3600" dirty="0" smtClean="0"/>
          </a:p>
          <a:p>
            <a:pPr>
              <a:buFont typeface="Wingdings" panose="05000000000000000000" pitchFamily="2" charset="2"/>
              <a:buChar char="Ø"/>
            </a:pPr>
            <a:r>
              <a:rPr lang="en-US" altLang="zh-CN" sz="4400" dirty="0"/>
              <a:t>Soft</a:t>
            </a:r>
            <a:r>
              <a:rPr lang="en-US" altLang="zh-CN" sz="4400" dirty="0" smtClean="0"/>
              <a:t>ware</a:t>
            </a:r>
            <a:r>
              <a:rPr lang="en-US" altLang="zh-CN" sz="4400" dirty="0" smtClean="0"/>
              <a:t>:</a:t>
            </a:r>
          </a:p>
          <a:p>
            <a:pPr lvl="1">
              <a:buFont typeface="Wingdings" panose="05000000000000000000" pitchFamily="2" charset="2"/>
              <a:buChar char="Ø"/>
            </a:pPr>
            <a:r>
              <a:rPr lang="en-US" altLang="zh-CN" sz="3600" dirty="0" smtClean="0"/>
              <a:t>Web Cache</a:t>
            </a:r>
          </a:p>
          <a:p>
            <a:pPr lvl="1">
              <a:buFont typeface="Wingdings" panose="05000000000000000000" pitchFamily="2" charset="2"/>
              <a:buChar char="Ø"/>
            </a:pPr>
            <a:r>
              <a:rPr lang="en-US" altLang="zh-CN" sz="3600" dirty="0"/>
              <a:t>Disk Cache</a:t>
            </a:r>
          </a:p>
          <a:p>
            <a:pPr lvl="1">
              <a:buFont typeface="Wingdings" panose="05000000000000000000" pitchFamily="2" charset="2"/>
              <a:buChar char="Ø"/>
            </a:pPr>
            <a:endParaRPr lang="en-US" altLang="zh-CN" sz="2400" dirty="0" smtClean="0"/>
          </a:p>
          <a:p>
            <a:pPr>
              <a:buFont typeface="Wingdings" panose="05000000000000000000" pitchFamily="2" charset="2"/>
              <a:buChar char="Ø"/>
            </a:pPr>
            <a:endParaRPr lang="en-US" altLang="zh-CN" sz="3200" dirty="0" smtClean="0"/>
          </a:p>
          <a:p>
            <a:pPr>
              <a:buFont typeface="Wingdings" panose="05000000000000000000" pitchFamily="2" charset="2"/>
              <a:buChar char="Ø"/>
            </a:pPr>
            <a:endParaRPr lang="zh-CN" altLang="en-US" sz="3200" dirty="0"/>
          </a:p>
        </p:txBody>
      </p:sp>
    </p:spTree>
    <p:extLst>
      <p:ext uri="{BB962C8B-B14F-4D97-AF65-F5344CB8AC3E}">
        <p14:creationId xmlns:p14="http://schemas.microsoft.com/office/powerpoint/2010/main" val="1342687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编写</a:t>
            </a:r>
            <a:r>
              <a:rPr lang="en-US" altLang="zh-CN" dirty="0"/>
              <a:t>cache</a:t>
            </a:r>
            <a:r>
              <a:rPr lang="zh-CN" altLang="en-US" dirty="0"/>
              <a:t>友好型代码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96" y="2218052"/>
            <a:ext cx="6971053" cy="3925051"/>
          </a:xfrm>
          <a:prstGeom prst="rect">
            <a:avLst/>
          </a:prstGeom>
        </p:spPr>
      </p:pic>
    </p:spTree>
    <p:extLst>
      <p:ext uri="{BB962C8B-B14F-4D97-AF65-F5344CB8AC3E}">
        <p14:creationId xmlns:p14="http://schemas.microsoft.com/office/powerpoint/2010/main" val="40989878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dirty="0" smtClean="0"/>
              <a:t>个简单的实验结果</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41840258"/>
              </p:ext>
            </p:extLst>
          </p:nvPr>
        </p:nvGraphicFramePr>
        <p:xfrm>
          <a:off x="507076" y="2633473"/>
          <a:ext cx="8229600" cy="3193749"/>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525372731"/>
                    </a:ext>
                  </a:extLst>
                </a:gridCol>
                <a:gridCol w="1645920">
                  <a:extLst>
                    <a:ext uri="{9D8B030D-6E8A-4147-A177-3AD203B41FA5}">
                      <a16:colId xmlns:a16="http://schemas.microsoft.com/office/drawing/2014/main" val="2733132231"/>
                    </a:ext>
                  </a:extLst>
                </a:gridCol>
                <a:gridCol w="1645920">
                  <a:extLst>
                    <a:ext uri="{9D8B030D-6E8A-4147-A177-3AD203B41FA5}">
                      <a16:colId xmlns:a16="http://schemas.microsoft.com/office/drawing/2014/main" val="9798055"/>
                    </a:ext>
                  </a:extLst>
                </a:gridCol>
                <a:gridCol w="1645920">
                  <a:extLst>
                    <a:ext uri="{9D8B030D-6E8A-4147-A177-3AD203B41FA5}">
                      <a16:colId xmlns:a16="http://schemas.microsoft.com/office/drawing/2014/main" val="1646561539"/>
                    </a:ext>
                  </a:extLst>
                </a:gridCol>
                <a:gridCol w="1645920">
                  <a:extLst>
                    <a:ext uri="{9D8B030D-6E8A-4147-A177-3AD203B41FA5}">
                      <a16:colId xmlns:a16="http://schemas.microsoft.com/office/drawing/2014/main" val="3438544784"/>
                    </a:ext>
                  </a:extLst>
                </a:gridCol>
              </a:tblGrid>
              <a:tr h="892267">
                <a:tc>
                  <a:txBody>
                    <a:bodyPr/>
                    <a:lstStyle/>
                    <a:p>
                      <a:r>
                        <a:rPr lang="zh-CN" altLang="en-US" dirty="0" smtClean="0"/>
                        <a:t>矩阵大小</a:t>
                      </a:r>
                      <a:endParaRPr lang="zh-CN" altLang="en-US" dirty="0"/>
                    </a:p>
                  </a:txBody>
                  <a:tcPr/>
                </a:tc>
                <a:tc>
                  <a:txBody>
                    <a:bodyPr/>
                    <a:lstStyle/>
                    <a:p>
                      <a:r>
                        <a:rPr lang="zh-CN" altLang="en-US" dirty="0" smtClean="0"/>
                        <a:t>矩阵所占空间</a:t>
                      </a:r>
                      <a:endParaRPr lang="zh-CN" altLang="en-US" dirty="0"/>
                    </a:p>
                  </a:txBody>
                  <a:tcPr/>
                </a:tc>
                <a:tc>
                  <a:txBody>
                    <a:bodyPr/>
                    <a:lstStyle/>
                    <a:p>
                      <a:r>
                        <a:rPr lang="en-US" altLang="zh-CN" dirty="0" err="1" smtClean="0"/>
                        <a:t>ijk</a:t>
                      </a:r>
                      <a:r>
                        <a:rPr lang="zh-CN" altLang="en-US" dirty="0" smtClean="0"/>
                        <a:t>时钟周期</a:t>
                      </a:r>
                      <a:endParaRPr lang="zh-CN" altLang="en-US" dirty="0"/>
                    </a:p>
                  </a:txBody>
                  <a:tcPr/>
                </a:tc>
                <a:tc>
                  <a:txBody>
                    <a:bodyPr/>
                    <a:lstStyle/>
                    <a:p>
                      <a:r>
                        <a:rPr lang="en-US" altLang="zh-CN" dirty="0" err="1" smtClean="0"/>
                        <a:t>kij</a:t>
                      </a:r>
                      <a:r>
                        <a:rPr lang="zh-CN" altLang="en-US" dirty="0" smtClean="0"/>
                        <a:t>时钟周期</a:t>
                      </a:r>
                      <a:endParaRPr lang="zh-CN" altLang="en-US" dirty="0"/>
                    </a:p>
                  </a:txBody>
                  <a:tcPr/>
                </a:tc>
                <a:tc>
                  <a:txBody>
                    <a:bodyPr/>
                    <a:lstStyle/>
                    <a:p>
                      <a:r>
                        <a:rPr lang="en-US" altLang="zh-CN" dirty="0" err="1" smtClean="0"/>
                        <a:t>kji</a:t>
                      </a:r>
                      <a:r>
                        <a:rPr lang="en-US" altLang="zh-CN" dirty="0" smtClean="0"/>
                        <a:t>/</a:t>
                      </a:r>
                      <a:r>
                        <a:rPr lang="en-US" altLang="zh-CN" dirty="0" err="1" smtClean="0"/>
                        <a:t>ijk</a:t>
                      </a:r>
                      <a:endParaRPr lang="zh-CN" altLang="en-US" dirty="0"/>
                    </a:p>
                  </a:txBody>
                  <a:tcPr/>
                </a:tc>
                <a:extLst>
                  <a:ext uri="{0D108BD9-81ED-4DB2-BD59-A6C34878D82A}">
                    <a16:rowId xmlns:a16="http://schemas.microsoft.com/office/drawing/2014/main" val="2987750279"/>
                  </a:ext>
                </a:extLst>
              </a:tr>
              <a:tr h="516948">
                <a:tc>
                  <a:txBody>
                    <a:bodyPr/>
                    <a:lstStyle/>
                    <a:p>
                      <a:r>
                        <a:rPr lang="en-US" altLang="zh-CN" dirty="0" smtClean="0"/>
                        <a:t>500x500</a:t>
                      </a:r>
                      <a:endParaRPr lang="zh-CN" altLang="en-US" dirty="0"/>
                    </a:p>
                  </a:txBody>
                  <a:tcPr/>
                </a:tc>
                <a:tc>
                  <a:txBody>
                    <a:bodyPr/>
                    <a:lstStyle/>
                    <a:p>
                      <a:r>
                        <a:rPr lang="en-US" altLang="zh-CN" dirty="0" smtClean="0"/>
                        <a:t>0.95MB</a:t>
                      </a:r>
                      <a:endParaRPr lang="zh-CN" altLang="en-US" dirty="0"/>
                    </a:p>
                  </a:txBody>
                  <a:tcPr/>
                </a:tc>
                <a:tc>
                  <a:txBody>
                    <a:bodyPr/>
                    <a:lstStyle/>
                    <a:p>
                      <a:r>
                        <a:rPr lang="en-US" altLang="zh-CN" dirty="0" smtClean="0"/>
                        <a:t>1092372834</a:t>
                      </a:r>
                      <a:endParaRPr lang="zh-CN" altLang="en-US" dirty="0"/>
                    </a:p>
                  </a:txBody>
                  <a:tcPr/>
                </a:tc>
                <a:tc>
                  <a:txBody>
                    <a:bodyPr/>
                    <a:lstStyle/>
                    <a:p>
                      <a:r>
                        <a:rPr lang="en-US" altLang="zh-CN" dirty="0" smtClean="0"/>
                        <a:t>1021008603</a:t>
                      </a:r>
                      <a:endParaRPr lang="zh-CN" altLang="en-US" dirty="0"/>
                    </a:p>
                  </a:txBody>
                  <a:tcPr/>
                </a:tc>
                <a:tc>
                  <a:txBody>
                    <a:bodyPr/>
                    <a:lstStyle/>
                    <a:p>
                      <a:r>
                        <a:rPr lang="en-US" altLang="zh-CN" dirty="0" smtClean="0"/>
                        <a:t>0.93</a:t>
                      </a:r>
                      <a:endParaRPr lang="zh-CN" altLang="en-US" dirty="0"/>
                    </a:p>
                  </a:txBody>
                  <a:tcPr/>
                </a:tc>
                <a:extLst>
                  <a:ext uri="{0D108BD9-81ED-4DB2-BD59-A6C34878D82A}">
                    <a16:rowId xmlns:a16="http://schemas.microsoft.com/office/drawing/2014/main" val="3107771285"/>
                  </a:ext>
                </a:extLst>
              </a:tr>
              <a:tr h="892267">
                <a:tc>
                  <a:txBody>
                    <a:bodyPr/>
                    <a:lstStyle/>
                    <a:p>
                      <a:r>
                        <a:rPr lang="en-US" altLang="zh-CN" dirty="0" smtClean="0"/>
                        <a:t>1000x1000</a:t>
                      </a:r>
                      <a:endParaRPr lang="zh-CN" altLang="en-US" dirty="0"/>
                    </a:p>
                  </a:txBody>
                  <a:tcPr/>
                </a:tc>
                <a:tc>
                  <a:txBody>
                    <a:bodyPr/>
                    <a:lstStyle/>
                    <a:p>
                      <a:r>
                        <a:rPr lang="en-US" altLang="zh-CN" dirty="0" smtClean="0"/>
                        <a:t>3.81MB</a:t>
                      </a:r>
                      <a:endParaRPr lang="zh-CN" altLang="en-US" dirty="0"/>
                    </a:p>
                  </a:txBody>
                  <a:tcPr/>
                </a:tc>
                <a:tc>
                  <a:txBody>
                    <a:bodyPr/>
                    <a:lstStyle/>
                    <a:p>
                      <a:r>
                        <a:rPr lang="en-US" altLang="zh-CN" dirty="0" smtClean="0"/>
                        <a:t>10201784818</a:t>
                      </a:r>
                      <a:endParaRPr lang="zh-CN" altLang="en-US" dirty="0"/>
                    </a:p>
                  </a:txBody>
                  <a:tcPr/>
                </a:tc>
                <a:tc>
                  <a:txBody>
                    <a:bodyPr/>
                    <a:lstStyle/>
                    <a:p>
                      <a:r>
                        <a:rPr lang="en-US" altLang="zh-CN" dirty="0" smtClean="0"/>
                        <a:t>8139808478</a:t>
                      </a:r>
                      <a:endParaRPr lang="zh-CN" altLang="en-US" dirty="0"/>
                    </a:p>
                  </a:txBody>
                  <a:tcPr/>
                </a:tc>
                <a:tc>
                  <a:txBody>
                    <a:bodyPr/>
                    <a:lstStyle/>
                    <a:p>
                      <a:r>
                        <a:rPr lang="en-US" altLang="zh-CN" dirty="0" smtClean="0"/>
                        <a:t>0.80</a:t>
                      </a:r>
                      <a:endParaRPr lang="zh-CN" altLang="en-US" dirty="0"/>
                    </a:p>
                  </a:txBody>
                  <a:tcPr/>
                </a:tc>
                <a:extLst>
                  <a:ext uri="{0D108BD9-81ED-4DB2-BD59-A6C34878D82A}">
                    <a16:rowId xmlns:a16="http://schemas.microsoft.com/office/drawing/2014/main" val="1775896582"/>
                  </a:ext>
                </a:extLst>
              </a:tr>
              <a:tr h="892267">
                <a:tc>
                  <a:txBody>
                    <a:bodyPr/>
                    <a:lstStyle/>
                    <a:p>
                      <a:r>
                        <a:rPr lang="en-US" altLang="zh-CN" dirty="0" smtClean="0"/>
                        <a:t>1500x1500</a:t>
                      </a:r>
                      <a:endParaRPr lang="zh-CN" altLang="en-US" dirty="0"/>
                    </a:p>
                  </a:txBody>
                  <a:tcPr/>
                </a:tc>
                <a:tc>
                  <a:txBody>
                    <a:bodyPr/>
                    <a:lstStyle/>
                    <a:p>
                      <a:r>
                        <a:rPr lang="en-US" altLang="zh-CN" dirty="0" smtClean="0"/>
                        <a:t>8.58MB</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78586145120</a:t>
                      </a:r>
                    </a:p>
                    <a:p>
                      <a:endParaRPr lang="zh-CN" altLang="en-US" dirty="0"/>
                    </a:p>
                  </a:txBody>
                  <a:tcPr/>
                </a:tc>
                <a:tc>
                  <a:txBody>
                    <a:bodyPr/>
                    <a:lstStyle/>
                    <a:p>
                      <a:r>
                        <a:rPr lang="en-US" altLang="zh-CN" dirty="0" smtClean="0"/>
                        <a:t>26898517791</a:t>
                      </a:r>
                      <a:endParaRPr lang="zh-CN" altLang="en-US" dirty="0"/>
                    </a:p>
                  </a:txBody>
                  <a:tcPr/>
                </a:tc>
                <a:tc>
                  <a:txBody>
                    <a:bodyPr/>
                    <a:lstStyle/>
                    <a:p>
                      <a:r>
                        <a:rPr lang="en-US" altLang="zh-CN" dirty="0" smtClean="0"/>
                        <a:t>0.34</a:t>
                      </a:r>
                      <a:endParaRPr lang="zh-CN" altLang="en-US" dirty="0"/>
                    </a:p>
                  </a:txBody>
                  <a:tcPr/>
                </a:tc>
                <a:extLst>
                  <a:ext uri="{0D108BD9-81ED-4DB2-BD59-A6C34878D82A}">
                    <a16:rowId xmlns:a16="http://schemas.microsoft.com/office/drawing/2014/main" val="117909457"/>
                  </a:ext>
                </a:extLst>
              </a:tr>
            </a:tbl>
          </a:graphicData>
        </a:graphic>
      </p:graphicFrame>
    </p:spTree>
    <p:extLst>
      <p:ext uri="{BB962C8B-B14F-4D97-AF65-F5344CB8AC3E}">
        <p14:creationId xmlns:p14="http://schemas.microsoft.com/office/powerpoint/2010/main" val="4469522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Cache&amp;buffer</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Ø"/>
            </a:pPr>
            <a:r>
              <a:rPr lang="en-US" altLang="zh-CN" b="1" dirty="0" smtClean="0"/>
              <a:t>Buffer</a:t>
            </a:r>
            <a:r>
              <a:rPr lang="zh-CN" altLang="en-US" b="1" dirty="0" smtClean="0"/>
              <a:t>：</a:t>
            </a:r>
            <a:r>
              <a:rPr lang="zh-CN" altLang="en-US" dirty="0" smtClean="0"/>
              <a:t>处理</a:t>
            </a:r>
            <a:r>
              <a:rPr lang="zh-CN" altLang="en-US" dirty="0"/>
              <a:t>速度</a:t>
            </a:r>
            <a:r>
              <a:rPr lang="zh-CN" altLang="en-US" dirty="0" smtClean="0"/>
              <a:t>平衡时使用；减小</a:t>
            </a:r>
            <a:r>
              <a:rPr lang="zh-CN" altLang="en-US" dirty="0"/>
              <a:t>短期内突发</a:t>
            </a:r>
            <a:r>
              <a:rPr lang="en-US" altLang="zh-CN" dirty="0"/>
              <a:t>I/O</a:t>
            </a:r>
            <a:r>
              <a:rPr lang="zh-CN" altLang="en-US" dirty="0"/>
              <a:t>的影响，起到流量整形的作用。比如生产者</a:t>
            </a:r>
            <a:r>
              <a:rPr lang="en-US" altLang="zh-CN" dirty="0"/>
              <a:t>——</a:t>
            </a:r>
            <a:r>
              <a:rPr lang="zh-CN" altLang="en-US" dirty="0"/>
              <a:t>消费者问题，他们产生和消耗资源的速度大体接近，加一个</a:t>
            </a:r>
            <a:r>
              <a:rPr lang="en-US" altLang="zh-CN" dirty="0"/>
              <a:t>buffer</a:t>
            </a:r>
            <a:r>
              <a:rPr lang="zh-CN" altLang="en-US" dirty="0"/>
              <a:t>可以抵消掉资源刚产生</a:t>
            </a:r>
            <a:r>
              <a:rPr lang="en-US" altLang="zh-CN" dirty="0"/>
              <a:t>/</a:t>
            </a:r>
            <a:r>
              <a:rPr lang="zh-CN" altLang="en-US" dirty="0"/>
              <a:t>消耗时的突然变化</a:t>
            </a:r>
            <a:r>
              <a:rPr lang="zh-CN" altLang="en-US" dirty="0" smtClean="0"/>
              <a:t>。</a:t>
            </a:r>
            <a:endParaRPr lang="en-US" altLang="zh-CN" dirty="0" smtClean="0"/>
          </a:p>
          <a:p>
            <a:pPr>
              <a:lnSpc>
                <a:spcPct val="150000"/>
              </a:lnSpc>
              <a:buFont typeface="Wingdings" panose="05000000000000000000" pitchFamily="2" charset="2"/>
              <a:buChar char="Ø"/>
            </a:pPr>
            <a:r>
              <a:rPr lang="en-US" altLang="zh-CN" b="1" dirty="0" smtClean="0"/>
              <a:t>Cache</a:t>
            </a:r>
            <a:r>
              <a:rPr lang="zh-CN" altLang="en-US" b="1" dirty="0" smtClean="0"/>
              <a:t>：</a:t>
            </a:r>
            <a:r>
              <a:rPr lang="zh-CN" altLang="en-US" dirty="0" smtClean="0"/>
              <a:t>系统</a:t>
            </a:r>
            <a:r>
              <a:rPr lang="zh-CN" altLang="en-US" dirty="0"/>
              <a:t>两端处理速度不匹配时的一种折衷策略。因为</a:t>
            </a:r>
            <a:r>
              <a:rPr lang="en-US" altLang="zh-CN" dirty="0"/>
              <a:t>CPU</a:t>
            </a:r>
            <a:r>
              <a:rPr lang="zh-CN" altLang="en-US" dirty="0"/>
              <a:t>和</a:t>
            </a:r>
            <a:r>
              <a:rPr lang="en-US" altLang="zh-CN" dirty="0"/>
              <a:t>memory</a:t>
            </a:r>
            <a:r>
              <a:rPr lang="zh-CN" altLang="en-US" dirty="0"/>
              <a:t>之间的速度差异越来越大，所以人们充分利用数据的局部</a:t>
            </a:r>
            <a:r>
              <a:rPr lang="zh-CN" altLang="en-US" dirty="0" smtClean="0"/>
              <a:t>性特征</a:t>
            </a:r>
            <a:r>
              <a:rPr lang="zh-CN" altLang="en-US" dirty="0"/>
              <a:t>，通过使用存储系统</a:t>
            </a:r>
            <a:r>
              <a:rPr lang="zh-CN" altLang="en-US" dirty="0" smtClean="0"/>
              <a:t>分级的</a:t>
            </a:r>
            <a:r>
              <a:rPr lang="zh-CN" altLang="en-US" dirty="0"/>
              <a:t>策略来减小这种差异带来的影响。</a:t>
            </a:r>
          </a:p>
        </p:txBody>
      </p:sp>
    </p:spTree>
    <p:extLst>
      <p:ext uri="{BB962C8B-B14F-4D97-AF65-F5344CB8AC3E}">
        <p14:creationId xmlns:p14="http://schemas.microsoft.com/office/powerpoint/2010/main" val="2791648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a:t>
            </a:r>
            <a:r>
              <a:rPr lang="en-US" altLang="zh-CN" dirty="0" smtClean="0"/>
              <a:t>cache</a:t>
            </a:r>
            <a:endParaRPr lang="zh-CN" altLang="en-US" dirty="0"/>
          </a:p>
        </p:txBody>
      </p:sp>
      <p:sp>
        <p:nvSpPr>
          <p:cNvPr id="3" name="内容占位符 2"/>
          <p:cNvSpPr>
            <a:spLocks noGrp="1"/>
          </p:cNvSpPr>
          <p:nvPr>
            <p:ph idx="1"/>
          </p:nvPr>
        </p:nvSpPr>
        <p:spPr>
          <a:xfrm>
            <a:off x="768096" y="2286000"/>
            <a:ext cx="4212977" cy="4023360"/>
          </a:xfrm>
        </p:spPr>
        <p:txBody>
          <a:bodyPr>
            <a:normAutofit fontScale="92500" lnSpcReduction="10000"/>
          </a:bodyPr>
          <a:lstStyle/>
          <a:p>
            <a:pPr>
              <a:lnSpc>
                <a:spcPct val="160000"/>
              </a:lnSpc>
              <a:spcBef>
                <a:spcPts val="3000"/>
              </a:spcBef>
              <a:buFont typeface="Wingdings" panose="05000000000000000000" pitchFamily="2" charset="2"/>
              <a:buChar char="Ø"/>
            </a:pPr>
            <a:r>
              <a:rPr lang="zh-CN" altLang="en-US" dirty="0" smtClean="0"/>
              <a:t>现代的硬盘通常有</a:t>
            </a:r>
            <a:r>
              <a:rPr lang="en-US" altLang="zh-CN" dirty="0" smtClean="0"/>
              <a:t>8MB~256MB</a:t>
            </a:r>
            <a:r>
              <a:rPr lang="zh-CN" altLang="en-US" dirty="0" smtClean="0"/>
              <a:t>的磁盘缓存，固态硬盘会至多有</a:t>
            </a:r>
            <a:r>
              <a:rPr lang="en-US" altLang="zh-CN" dirty="0" smtClean="0"/>
              <a:t>1GB</a:t>
            </a:r>
            <a:r>
              <a:rPr lang="zh-CN" altLang="en-US" dirty="0" smtClean="0"/>
              <a:t>的磁盘缓存。</a:t>
            </a:r>
            <a:endParaRPr lang="en-US" altLang="zh-CN" dirty="0" smtClean="0"/>
          </a:p>
          <a:p>
            <a:pPr>
              <a:lnSpc>
                <a:spcPct val="160000"/>
              </a:lnSpc>
              <a:spcBef>
                <a:spcPts val="3000"/>
              </a:spcBef>
              <a:buFont typeface="Wingdings" panose="05000000000000000000" pitchFamily="2" charset="2"/>
              <a:buChar char="Ø"/>
            </a:pPr>
            <a:r>
              <a:rPr lang="zh-CN" altLang="en-US" dirty="0" smtClean="0"/>
              <a:t>优先读，延迟写。</a:t>
            </a:r>
            <a:endParaRPr lang="en-US" altLang="zh-CN" dirty="0" smtClean="0"/>
          </a:p>
          <a:p>
            <a:pPr>
              <a:lnSpc>
                <a:spcPct val="160000"/>
              </a:lnSpc>
              <a:spcBef>
                <a:spcPts val="3000"/>
              </a:spcBef>
              <a:buFont typeface="Wingdings" panose="05000000000000000000" pitchFamily="2" charset="2"/>
              <a:buChar char="Ø"/>
            </a:pPr>
            <a:r>
              <a:rPr lang="zh-CN" altLang="en-US" dirty="0" smtClean="0"/>
              <a:t>速度匹配。</a:t>
            </a:r>
            <a:endParaRPr lang="en-US" altLang="zh-CN" dirty="0" smtClean="0"/>
          </a:p>
          <a:p>
            <a:pPr>
              <a:lnSpc>
                <a:spcPct val="160000"/>
              </a:lnSpc>
              <a:spcBef>
                <a:spcPts val="3000"/>
              </a:spcBef>
              <a:buFont typeface="Wingdings" panose="05000000000000000000" pitchFamily="2" charset="2"/>
              <a:buChar char="Ø"/>
            </a:pPr>
            <a:r>
              <a:rPr lang="zh-CN" altLang="en-US" dirty="0" smtClean="0"/>
              <a:t>加速写入速度，减少写入的等待时间</a:t>
            </a:r>
            <a:endParaRPr lang="zh-CN" altLang="en-US" dirty="0"/>
          </a:p>
        </p:txBody>
      </p:sp>
      <p:pic>
        <p:nvPicPr>
          <p:cNvPr id="4" name="图片 3"/>
          <p:cNvPicPr>
            <a:picLocks noChangeAspect="1"/>
          </p:cNvPicPr>
          <p:nvPr/>
        </p:nvPicPr>
        <p:blipFill>
          <a:blip r:embed="rId2"/>
          <a:stretch>
            <a:fillRect/>
          </a:stretch>
        </p:blipFill>
        <p:spPr>
          <a:xfrm>
            <a:off x="5370095" y="2877954"/>
            <a:ext cx="3048000" cy="2286000"/>
          </a:xfrm>
          <a:prstGeom prst="rect">
            <a:avLst/>
          </a:prstGeom>
        </p:spPr>
      </p:pic>
    </p:spTree>
    <p:extLst>
      <p:ext uri="{BB962C8B-B14F-4D97-AF65-F5344CB8AC3E}">
        <p14:creationId xmlns:p14="http://schemas.microsoft.com/office/powerpoint/2010/main" val="3827532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混合硬盘（</a:t>
            </a:r>
            <a:r>
              <a:rPr lang="en-US" altLang="zh-CN" dirty="0" smtClean="0"/>
              <a:t>SSHD</a:t>
            </a:r>
            <a:r>
              <a:rPr lang="zh-CN" altLang="en-US" dirty="0" smtClean="0"/>
              <a:t>）</a:t>
            </a:r>
            <a:endParaRPr lang="zh-CN" altLang="en-US" dirty="0"/>
          </a:p>
        </p:txBody>
      </p:sp>
      <p:sp>
        <p:nvSpPr>
          <p:cNvPr id="3" name="内容占位符 2"/>
          <p:cNvSpPr>
            <a:spLocks noGrp="1"/>
          </p:cNvSpPr>
          <p:nvPr>
            <p:ph idx="1"/>
          </p:nvPr>
        </p:nvSpPr>
        <p:spPr>
          <a:xfrm>
            <a:off x="768096" y="2286000"/>
            <a:ext cx="3901440" cy="4023360"/>
          </a:xfrm>
        </p:spPr>
        <p:txBody>
          <a:bodyPr>
            <a:normAutofit/>
          </a:bodyPr>
          <a:lstStyle/>
          <a:p>
            <a:pPr>
              <a:lnSpc>
                <a:spcPct val="150000"/>
              </a:lnSpc>
              <a:buFont typeface="Wingdings" panose="05000000000000000000" pitchFamily="2" charset="2"/>
              <a:buChar char="Ø"/>
            </a:pPr>
            <a:r>
              <a:rPr lang="en-US" altLang="zh-CN" dirty="0"/>
              <a:t>combines a fast storage medium such as NAND flash storage solid-state drive (SSD) with a hard disk drive (HDD</a:t>
            </a:r>
            <a:r>
              <a:rPr lang="en-US" altLang="zh-CN" dirty="0" smtClean="0"/>
              <a:t>)</a:t>
            </a:r>
          </a:p>
          <a:p>
            <a:pPr>
              <a:lnSpc>
                <a:spcPct val="150000"/>
              </a:lnSpc>
              <a:buFont typeface="Wingdings" panose="05000000000000000000" pitchFamily="2" charset="2"/>
              <a:buChar char="Ø"/>
            </a:pPr>
            <a:r>
              <a:rPr lang="en-US" altLang="zh-CN" dirty="0"/>
              <a:t>There are two main configurations for implementing hybrid drives: dual-drive hybrid systems and solid-state hybrid drives. </a:t>
            </a:r>
            <a:endParaRPr lang="zh-CN" altLang="en-US" dirty="0"/>
          </a:p>
        </p:txBody>
      </p:sp>
      <p:pic>
        <p:nvPicPr>
          <p:cNvPr id="4" name="图片 3"/>
          <p:cNvPicPr>
            <a:picLocks noChangeAspect="1"/>
          </p:cNvPicPr>
          <p:nvPr/>
        </p:nvPicPr>
        <p:blipFill>
          <a:blip r:embed="rId2"/>
          <a:stretch>
            <a:fillRect/>
          </a:stretch>
        </p:blipFill>
        <p:spPr>
          <a:xfrm>
            <a:off x="4865169" y="2379747"/>
            <a:ext cx="3812106" cy="3046495"/>
          </a:xfrm>
          <a:prstGeom prst="rect">
            <a:avLst/>
          </a:prstGeom>
        </p:spPr>
      </p:pic>
    </p:spTree>
    <p:extLst>
      <p:ext uri="{BB962C8B-B14F-4D97-AF65-F5344CB8AC3E}">
        <p14:creationId xmlns:p14="http://schemas.microsoft.com/office/powerpoint/2010/main" val="3320203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Smart Response </a:t>
            </a:r>
            <a:r>
              <a:rPr lang="en-US" altLang="zh-CN" dirty="0" smtClean="0"/>
              <a:t>Technology</a:t>
            </a:r>
            <a:r>
              <a:rPr lang="en-US" altLang="zh-CN" dirty="0"/>
              <a:t/>
            </a:r>
            <a:br>
              <a:rPr lang="en-US" altLang="zh-CN" dirty="0"/>
            </a:br>
            <a:r>
              <a:rPr lang="zh-CN" altLang="en-US" sz="2000" dirty="0" smtClean="0"/>
              <a:t>（智能响应技术）</a:t>
            </a:r>
            <a:endParaRPr lang="zh-CN" altLang="en-US" sz="2000"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sz="2400" dirty="0" smtClean="0"/>
              <a:t>Enables </a:t>
            </a:r>
            <a:r>
              <a:rPr lang="en-US" altLang="zh-CN" sz="2400" dirty="0"/>
              <a:t>either a dual drive—lower-cost, small-capacity SSD used in conjunction with a low-cost, high-capacity hard disk drive (HDD)—or a solid state hybrid drive (SSHD) to provide a high-performance, cost-effective storage </a:t>
            </a:r>
            <a:r>
              <a:rPr lang="en-US" altLang="zh-CN" sz="2400" dirty="0" smtClean="0"/>
              <a:t>solution</a:t>
            </a:r>
          </a:p>
          <a:p>
            <a:pPr>
              <a:buFont typeface="Wingdings" panose="05000000000000000000" pitchFamily="2" charset="2"/>
              <a:buChar char="Ø"/>
            </a:pPr>
            <a:r>
              <a:rPr lang="en-US" altLang="zh-CN" sz="2400" dirty="0" smtClean="0"/>
              <a:t>Caches </a:t>
            </a:r>
            <a:r>
              <a:rPr lang="en-US" altLang="zh-CN" sz="2400" dirty="0"/>
              <a:t>data I/O blocks to the SSD that benefit the most from </a:t>
            </a:r>
            <a:r>
              <a:rPr lang="en-US" altLang="zh-CN" sz="2400" dirty="0" smtClean="0"/>
              <a:t>acceleration</a:t>
            </a:r>
          </a:p>
          <a:p>
            <a:pPr>
              <a:buFont typeface="Wingdings" panose="05000000000000000000" pitchFamily="2" charset="2"/>
              <a:buChar char="Ø"/>
            </a:pPr>
            <a:r>
              <a:rPr lang="en-US" altLang="zh-CN" sz="2400" dirty="0"/>
              <a:t>R</a:t>
            </a:r>
            <a:r>
              <a:rPr lang="en-US" altLang="zh-CN" sz="2400" dirty="0" smtClean="0"/>
              <a:t>ecognizes </a:t>
            </a:r>
            <a:r>
              <a:rPr lang="en-US" altLang="zh-CN" sz="2400" dirty="0"/>
              <a:t>and automatically stores your most frequently used applications and data into the SSD, while giving you full access to the large storage capacity of an HDD</a:t>
            </a:r>
            <a:endParaRPr lang="en-US" altLang="zh-CN" sz="2400" dirty="0" smtClean="0"/>
          </a:p>
          <a:p>
            <a:pPr>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601776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srt</a:t>
            </a:r>
            <a:r>
              <a:rPr lang="zh-CN" altLang="en-US" dirty="0" smtClean="0"/>
              <a:t>相关测试（考古）结果</a:t>
            </a:r>
            <a:endParaRPr lang="zh-CN" altLang="en-US" dirty="0"/>
          </a:p>
        </p:txBody>
      </p:sp>
      <p:pic>
        <p:nvPicPr>
          <p:cNvPr id="4" name="图片 3"/>
          <p:cNvPicPr>
            <a:picLocks noChangeAspect="1"/>
          </p:cNvPicPr>
          <p:nvPr/>
        </p:nvPicPr>
        <p:blipFill>
          <a:blip r:embed="rId2"/>
          <a:stretch>
            <a:fillRect/>
          </a:stretch>
        </p:blipFill>
        <p:spPr>
          <a:xfrm>
            <a:off x="1005379" y="2084833"/>
            <a:ext cx="3239302" cy="413334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06" y="2084832"/>
            <a:ext cx="3239302" cy="4133349"/>
          </a:xfrm>
          <a:prstGeom prst="rect">
            <a:avLst/>
          </a:prstGeom>
        </p:spPr>
      </p:pic>
    </p:spTree>
    <p:extLst>
      <p:ext uri="{BB962C8B-B14F-4D97-AF65-F5344CB8AC3E}">
        <p14:creationId xmlns:p14="http://schemas.microsoft.com/office/powerpoint/2010/main" val="2836664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optane</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4632"/>
          <a:stretch/>
        </p:blipFill>
        <p:spPr>
          <a:xfrm>
            <a:off x="0" y="1949116"/>
            <a:ext cx="9144000" cy="4908884"/>
          </a:xfrm>
          <a:prstGeom prst="rect">
            <a:avLst/>
          </a:prstGeom>
        </p:spPr>
      </p:pic>
    </p:spTree>
    <p:extLst>
      <p:ext uri="{BB962C8B-B14F-4D97-AF65-F5344CB8AC3E}">
        <p14:creationId xmlns:p14="http://schemas.microsoft.com/office/powerpoint/2010/main" val="4145766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Optane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58" y="1820138"/>
            <a:ext cx="8532856" cy="4800508"/>
          </a:xfrm>
          <a:prstGeom prst="rect">
            <a:avLst/>
          </a:prstGeom>
        </p:spPr>
      </p:pic>
    </p:spTree>
    <p:extLst>
      <p:ext uri="{BB962C8B-B14F-4D97-AF65-F5344CB8AC3E}">
        <p14:creationId xmlns:p14="http://schemas.microsoft.com/office/powerpoint/2010/main" val="24135928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1053</TotalTime>
  <Words>781</Words>
  <Application>Microsoft Office PowerPoint</Application>
  <PresentationFormat>全屏显示(4:3)</PresentationFormat>
  <Paragraphs>99</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华文仿宋</vt:lpstr>
      <vt:lpstr>Source Code Pro Semibold</vt:lpstr>
      <vt:lpstr>Tw Cen MT</vt:lpstr>
      <vt:lpstr>Tw Cen MT Condensed</vt:lpstr>
      <vt:lpstr>Wingdings</vt:lpstr>
      <vt:lpstr>Wingdings 3</vt:lpstr>
      <vt:lpstr>积分</vt:lpstr>
      <vt:lpstr>有关Cache的那些事</vt:lpstr>
      <vt:lpstr>哪里有Cache</vt:lpstr>
      <vt:lpstr>Cache&amp;buffer</vt:lpstr>
      <vt:lpstr>磁盘cache</vt:lpstr>
      <vt:lpstr>混合硬盘（SSHD）</vt:lpstr>
      <vt:lpstr>Smart Response Technology （智能响应技术）</vt:lpstr>
      <vt:lpstr>srt相关测试（考古）结果</vt:lpstr>
      <vt:lpstr>optane</vt:lpstr>
      <vt:lpstr>Optane</vt:lpstr>
      <vt:lpstr>optane</vt:lpstr>
      <vt:lpstr>存储器山</vt:lpstr>
      <vt:lpstr>PowerPoint 演示文稿</vt:lpstr>
      <vt:lpstr>PowerPoint 演示文稿</vt:lpstr>
      <vt:lpstr>PowerPoint 演示文稿</vt:lpstr>
      <vt:lpstr>PowerPoint 演示文稿</vt:lpstr>
      <vt:lpstr>存储器山蕴含的信息</vt:lpstr>
      <vt:lpstr>存储器山蕴含的信息</vt:lpstr>
      <vt:lpstr>存储器山总结</vt:lpstr>
      <vt:lpstr>编写cache友好型代码</vt:lpstr>
      <vt:lpstr>编写cache友好型代码</vt:lpstr>
      <vt:lpstr>一个简单的实验结果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Address Extension</dc:title>
  <dc:creator>陈至成</dc:creator>
  <cp:lastModifiedBy>陈 至成</cp:lastModifiedBy>
  <cp:revision>46</cp:revision>
  <dcterms:created xsi:type="dcterms:W3CDTF">2018-01-01T02:56:18Z</dcterms:created>
  <dcterms:modified xsi:type="dcterms:W3CDTF">2018-04-18T05:29:51Z</dcterms:modified>
</cp:coreProperties>
</file>